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app.xml" ContentType="application/vnd.openxmlformats-officedocument.extended-properties+xml"/>
  <Override PartName="/docProps/core.xml" ContentType="application/vnd.openxmlformats-package.core-properties+xml"/>
  <Override PartName="/ppt/_rels/presentation.xml.rels" ContentType="application/vnd.openxmlformats-package.relationships+xml"/>
  <Override PartName="/ppt/notesSlides/_rels/notesSlide6.xml.rels" ContentType="application/vnd.openxmlformats-package.relationships+xml"/>
  <Override PartName="/ppt/notesSlides/_rels/notesSlide5.xml.rels" ContentType="application/vnd.openxmlformats-package.relationships+xml"/>
  <Override PartName="/ppt/notesSlides/_rels/notesSlide4.xml.rels" ContentType="application/vnd.openxmlformats-package.relationships+xml"/>
  <Override PartName="/ppt/notesSlides/_rels/notesSlide17.xml.rels" ContentType="application/vnd.openxmlformats-package.relationships+xml"/>
  <Override PartName="/ppt/notesSlides/_rels/notesSlide1.xml.rels" ContentType="application/vnd.openxmlformats-package.relationships+xml"/>
  <Override PartName="/ppt/notesSlides/_rels/notesSlide14.xml.rels" ContentType="application/vnd.openxmlformats-package.relationships+xml"/>
  <Override PartName="/ppt/notesSlides/_rels/notesSlide3.xml.rels" ContentType="application/vnd.openxmlformats-package.relationships+xml"/>
  <Override PartName="/ppt/notesSlides/_rels/notesSlide16.xml.rels" ContentType="application/vnd.openxmlformats-package.relationships+xml"/>
  <Override PartName="/ppt/notesSlides/_rels/notesSlide18.xml.rels" ContentType="application/vnd.openxmlformats-package.relationships+xml"/>
  <Override PartName="/ppt/notesSlides/_rels/notesSlide2.xml.rels" ContentType="application/vnd.openxmlformats-package.relationships+xml"/>
  <Override PartName="/ppt/notesSlides/_rels/notesSlide15.xml.rels" ContentType="application/vnd.openxmlformats-package.relationships+xml"/>
  <Override PartName="/ppt/notesSlides/_rels/notesSlide7.xml.rels" ContentType="application/vnd.openxmlformats-package.relationships+xml"/>
  <Override PartName="/ppt/notesSlides/_rels/notesSlide9.xml.rels" ContentType="application/vnd.openxmlformats-package.relationships+xml"/>
  <Override PartName="/ppt/notesSlides/_rels/notesSlide8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12.xml.rels" ContentType="application/vnd.openxmlformats-package.relationships+xml"/>
  <Override PartName="/ppt/notesSlides/_rels/notesSlide13.xml.rels" ContentType="application/vnd.openxmlformats-package.relationships+xml"/>
  <Override PartName="/ppt/notesSlides/notesSlide6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media/image15.png" ContentType="image/png"/>
  <Override PartName="/ppt/media/image14.png" ContentType="image/png"/>
  <Override PartName="/ppt/media/image38.png" ContentType="image/png"/>
  <Override PartName="/ppt/media/image13.png" ContentType="image/png"/>
  <Override PartName="/ppt/media/image37.png" ContentType="image/png"/>
  <Override PartName="/ppt/media/image12.png" ContentType="image/png"/>
  <Override PartName="/ppt/media/image16.png" ContentType="image/png"/>
  <Override PartName="/ppt/media/image1.jpeg" ContentType="image/jpeg"/>
  <Override PartName="/ppt/media/image17.png" ContentType="image/png"/>
  <Override PartName="/ppt/media/image18.png" ContentType="image/png"/>
  <Override PartName="/ppt/media/image19.png" ContentType="image/png"/>
  <Override PartName="/ppt/media/image20.png" ContentType="image/png"/>
  <Override PartName="/ppt/media/image21.png" ContentType="image/png"/>
  <Override PartName="/ppt/media/image22.png" ContentType="image/png"/>
  <Override PartName="/ppt/media/image23.png" ContentType="image/png"/>
  <Override PartName="/ppt/media/image24.png" ContentType="image/png"/>
  <Override PartName="/ppt/media/image25.png" ContentType="image/png"/>
  <Override PartName="/ppt/media/image26.png" ContentType="image/png"/>
  <Override PartName="/ppt/media/image27.png" ContentType="image/png"/>
  <Override PartName="/ppt/media/image28.png" ContentType="image/png"/>
  <Override PartName="/ppt/media/image29.png" ContentType="image/png"/>
  <Override PartName="/ppt/media/image30.png" ContentType="image/png"/>
  <Override PartName="/ppt/media/image31.png" ContentType="image/png"/>
  <Override PartName="/ppt/media/image32.png" ContentType="image/png"/>
  <Override PartName="/ppt/media/image33.png" ContentType="image/png"/>
  <Override PartName="/ppt/media/image34.png" ContentType="image/png"/>
  <Override PartName="/ppt/media/image10.png" ContentType="image/png"/>
  <Override PartName="/ppt/media/image35.png" ContentType="image/png"/>
  <Override PartName="/ppt/media/image11.png" ContentType="image/png"/>
  <Override PartName="/ppt/media/image36.png" ContentType="image/png"/>
  <Override PartName="/ppt/media/image9.png" ContentType="image/png"/>
  <Override PartName="/ppt/media/image7.png" ContentType="image/png"/>
  <Override PartName="/ppt/media/image2.png" ContentType="image/png"/>
  <Override PartName="/ppt/media/image8.png" ContentType="image/png"/>
  <Override PartName="/ppt/media/image6.png" ContentType="image/png"/>
  <Override PartName="/ppt/media/image3.png" ContentType="image/png"/>
  <Override PartName="/ppt/media/image4.png" ContentType="image/png"/>
  <Override PartName="/ppt/media/image5.png" ContentType="image/png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3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6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_rels/slide18.xml.rels" ContentType="application/vnd.openxmlformats-package.relationships+xml"/>
  <Override PartName="/ppt/slides/_rels/slide1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1.xml.rels" ContentType="application/vnd.openxmlformats-package.relationships+xml"/>
  <Override PartName="/ppt/slides/_rels/slide9.xml.rels" ContentType="application/vnd.openxmlformats-package.relationships+xml"/>
  <Override PartName="/ppt/slides/_rels/slide2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</p:sldIdLst>
  <p:sldSz cx="9144000" cy="6858000"/>
  <p:notesSz cx="7099300" cy="102346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3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s-ES" sz="4400" spc="-1" strike="noStrike">
                <a:latin typeface="Arial"/>
              </a:rPr>
              <a:t>Pulse para desplazar la página</a:t>
            </a:r>
            <a:endParaRPr b="0" lang="es-ES" sz="4400" spc="-1" strike="noStrike"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s-ES" sz="2000" spc="-1" strike="noStrike">
                <a:latin typeface="Arial"/>
              </a:rPr>
              <a:t>Pulse para editar el formato de las notas</a:t>
            </a:r>
            <a:endParaRPr b="0" lang="es-ES" sz="2000" spc="-1" strike="noStrike">
              <a:latin typeface="Arial"/>
            </a:endParaRPr>
          </a:p>
        </p:txBody>
      </p:sp>
      <p:sp>
        <p:nvSpPr>
          <p:cNvPr id="83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s-ES" sz="1400" spc="-1" strike="noStrike">
                <a:latin typeface="Times New Roman"/>
              </a:rPr>
              <a:t> </a:t>
            </a:r>
            <a:endParaRPr b="0" lang="es-ES" sz="1400" spc="-1" strike="noStrike">
              <a:latin typeface="Times New Roman"/>
            </a:endParaRPr>
          </a:p>
        </p:txBody>
      </p:sp>
      <p:sp>
        <p:nvSpPr>
          <p:cNvPr id="84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r>
              <a:rPr b="0" lang="es-ES" sz="1400" spc="-1" strike="noStrike">
                <a:latin typeface="Times New Roman"/>
              </a:rPr>
              <a:t> </a:t>
            </a:r>
            <a:endParaRPr b="0" lang="es-ES" sz="1400" spc="-1" strike="noStrike">
              <a:latin typeface="Times New Roman"/>
            </a:endParaRPr>
          </a:p>
        </p:txBody>
      </p:sp>
      <p:sp>
        <p:nvSpPr>
          <p:cNvPr id="85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r>
              <a:rPr b="0" lang="es-ES" sz="1400" spc="-1" strike="noStrike">
                <a:latin typeface="Times New Roman"/>
              </a:rPr>
              <a:t> </a:t>
            </a:r>
            <a:endParaRPr b="0" lang="es-ES" sz="1400" spc="-1" strike="noStrike">
              <a:latin typeface="Times New Roman"/>
            </a:endParaRPr>
          </a:p>
        </p:txBody>
      </p:sp>
      <p:sp>
        <p:nvSpPr>
          <p:cNvPr id="86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 algn="r"/>
            <a:fld id="{7D4D6D51-DEF1-4EE4-977E-E9C4242E4E1D}" type="slidenum">
              <a:rPr b="0" lang="es-ES" sz="1400" spc="-1" strike="noStrike">
                <a:latin typeface="Times New Roman"/>
              </a:rPr>
              <a:t>1</a:t>
            </a:fld>
            <a:endParaRPr b="0" lang="es-E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
</Relationships>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
</Relationships>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
</Relationships>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
</Relationships>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CustomShape 1"/>
          <p:cNvSpPr/>
          <p:nvPr/>
        </p:nvSpPr>
        <p:spPr>
          <a:xfrm>
            <a:off x="984240" y="787320"/>
            <a:ext cx="5140800" cy="3854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81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4864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CustomShape 1"/>
          <p:cNvSpPr/>
          <p:nvPr/>
        </p:nvSpPr>
        <p:spPr>
          <a:xfrm>
            <a:off x="984240" y="787320"/>
            <a:ext cx="5140800" cy="3854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99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4864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984240" y="787320"/>
            <a:ext cx="5140800" cy="3854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01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4864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CustomShape 1"/>
          <p:cNvSpPr/>
          <p:nvPr/>
        </p:nvSpPr>
        <p:spPr>
          <a:xfrm>
            <a:off x="984240" y="787320"/>
            <a:ext cx="5140800" cy="3854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03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4864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CustomShape 1"/>
          <p:cNvSpPr/>
          <p:nvPr/>
        </p:nvSpPr>
        <p:spPr>
          <a:xfrm>
            <a:off x="984240" y="787320"/>
            <a:ext cx="5140800" cy="3854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05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4864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CustomShape 1"/>
          <p:cNvSpPr/>
          <p:nvPr/>
        </p:nvSpPr>
        <p:spPr>
          <a:xfrm>
            <a:off x="984240" y="787320"/>
            <a:ext cx="5140800" cy="3854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07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4864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notesSlides/notesSlide1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CustomShape 1"/>
          <p:cNvSpPr/>
          <p:nvPr/>
        </p:nvSpPr>
        <p:spPr>
          <a:xfrm>
            <a:off x="984240" y="787320"/>
            <a:ext cx="5140800" cy="3854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09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4864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CustomShape 1"/>
          <p:cNvSpPr/>
          <p:nvPr/>
        </p:nvSpPr>
        <p:spPr>
          <a:xfrm>
            <a:off x="984240" y="787320"/>
            <a:ext cx="5140800" cy="3854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11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4864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notesSlides/notesSlide1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CustomShape 1"/>
          <p:cNvSpPr/>
          <p:nvPr/>
        </p:nvSpPr>
        <p:spPr>
          <a:xfrm>
            <a:off x="984240" y="787320"/>
            <a:ext cx="5140800" cy="3854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13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4864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notesSlides/notesSlide1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CustomShape 1"/>
          <p:cNvSpPr/>
          <p:nvPr/>
        </p:nvSpPr>
        <p:spPr>
          <a:xfrm>
            <a:off x="984240" y="787320"/>
            <a:ext cx="5140800" cy="3854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15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4864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CustomShape 1"/>
          <p:cNvSpPr/>
          <p:nvPr/>
        </p:nvSpPr>
        <p:spPr>
          <a:xfrm>
            <a:off x="984240" y="787320"/>
            <a:ext cx="5140800" cy="3854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83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4864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CustomShape 1"/>
          <p:cNvSpPr/>
          <p:nvPr/>
        </p:nvSpPr>
        <p:spPr>
          <a:xfrm>
            <a:off x="984240" y="787320"/>
            <a:ext cx="5140800" cy="3854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85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4864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CustomShape 1"/>
          <p:cNvSpPr/>
          <p:nvPr/>
        </p:nvSpPr>
        <p:spPr>
          <a:xfrm>
            <a:off x="984240" y="787320"/>
            <a:ext cx="5140800" cy="3854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87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4864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CustomShape 1"/>
          <p:cNvSpPr/>
          <p:nvPr/>
        </p:nvSpPr>
        <p:spPr>
          <a:xfrm>
            <a:off x="984240" y="787320"/>
            <a:ext cx="5140800" cy="3854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89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4864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CustomShape 1"/>
          <p:cNvSpPr/>
          <p:nvPr/>
        </p:nvSpPr>
        <p:spPr>
          <a:xfrm>
            <a:off x="984240" y="787320"/>
            <a:ext cx="5140800" cy="3854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91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4864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CustomShape 1"/>
          <p:cNvSpPr/>
          <p:nvPr/>
        </p:nvSpPr>
        <p:spPr>
          <a:xfrm>
            <a:off x="984240" y="787320"/>
            <a:ext cx="5140800" cy="3854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93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4864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CustomShape 1"/>
          <p:cNvSpPr/>
          <p:nvPr/>
        </p:nvSpPr>
        <p:spPr>
          <a:xfrm>
            <a:off x="984240" y="787320"/>
            <a:ext cx="5140800" cy="3854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95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4864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CustomShape 1"/>
          <p:cNvSpPr/>
          <p:nvPr/>
        </p:nvSpPr>
        <p:spPr>
          <a:xfrm>
            <a:off x="984240" y="787320"/>
            <a:ext cx="5140800" cy="3854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97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4864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57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77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78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79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80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s-ES" sz="4400" spc="-1" strike="noStrike">
                <a:latin typeface="Arial"/>
              </a:rPr>
              <a:t>P</a:t>
            </a:r>
            <a:r>
              <a:rPr b="0" lang="es-ES" sz="4400" spc="-1" strike="noStrike">
                <a:latin typeface="Arial"/>
              </a:rPr>
              <a:t>u</a:t>
            </a:r>
            <a:r>
              <a:rPr b="0" lang="es-ES" sz="4400" spc="-1" strike="noStrike">
                <a:latin typeface="Arial"/>
              </a:rPr>
              <a:t>l</a:t>
            </a:r>
            <a:r>
              <a:rPr b="0" lang="es-ES" sz="4400" spc="-1" strike="noStrike">
                <a:latin typeface="Arial"/>
              </a:rPr>
              <a:t>s</a:t>
            </a:r>
            <a:r>
              <a:rPr b="0" lang="es-ES" sz="4400" spc="-1" strike="noStrike">
                <a:latin typeface="Arial"/>
              </a:rPr>
              <a:t>e</a:t>
            </a:r>
            <a:r>
              <a:rPr b="0" lang="es-ES" sz="4400" spc="-1" strike="noStrike">
                <a:latin typeface="Arial"/>
              </a:rPr>
              <a:t> </a:t>
            </a:r>
            <a:r>
              <a:rPr b="0" lang="es-ES" sz="4400" spc="-1" strike="noStrike">
                <a:latin typeface="Arial"/>
              </a:rPr>
              <a:t>p</a:t>
            </a:r>
            <a:r>
              <a:rPr b="0" lang="es-ES" sz="4400" spc="-1" strike="noStrike">
                <a:latin typeface="Arial"/>
              </a:rPr>
              <a:t>a</a:t>
            </a:r>
            <a:r>
              <a:rPr b="0" lang="es-ES" sz="4400" spc="-1" strike="noStrike">
                <a:latin typeface="Arial"/>
              </a:rPr>
              <a:t>r</a:t>
            </a:r>
            <a:r>
              <a:rPr b="0" lang="es-ES" sz="4400" spc="-1" strike="noStrike">
                <a:latin typeface="Arial"/>
              </a:rPr>
              <a:t>a</a:t>
            </a:r>
            <a:r>
              <a:rPr b="0" lang="es-ES" sz="4400" spc="-1" strike="noStrike">
                <a:latin typeface="Arial"/>
              </a:rPr>
              <a:t> </a:t>
            </a:r>
            <a:r>
              <a:rPr b="0" lang="es-ES" sz="4400" spc="-1" strike="noStrike">
                <a:latin typeface="Arial"/>
              </a:rPr>
              <a:t>e</a:t>
            </a:r>
            <a:r>
              <a:rPr b="0" lang="es-ES" sz="4400" spc="-1" strike="noStrike">
                <a:latin typeface="Arial"/>
              </a:rPr>
              <a:t>d</a:t>
            </a:r>
            <a:r>
              <a:rPr b="0" lang="es-ES" sz="4400" spc="-1" strike="noStrike">
                <a:latin typeface="Arial"/>
              </a:rPr>
              <a:t>i</a:t>
            </a:r>
            <a:r>
              <a:rPr b="0" lang="es-ES" sz="4400" spc="-1" strike="noStrike">
                <a:latin typeface="Arial"/>
              </a:rPr>
              <a:t>t</a:t>
            </a:r>
            <a:r>
              <a:rPr b="0" lang="es-ES" sz="4400" spc="-1" strike="noStrike">
                <a:latin typeface="Arial"/>
              </a:rPr>
              <a:t>a</a:t>
            </a:r>
            <a:r>
              <a:rPr b="0" lang="es-ES" sz="4400" spc="-1" strike="noStrike">
                <a:latin typeface="Arial"/>
              </a:rPr>
              <a:t>r</a:t>
            </a:r>
            <a:r>
              <a:rPr b="0" lang="es-ES" sz="4400" spc="-1" strike="noStrike">
                <a:latin typeface="Arial"/>
              </a:rPr>
              <a:t> </a:t>
            </a:r>
            <a:r>
              <a:rPr b="0" lang="es-ES" sz="4400" spc="-1" strike="noStrike">
                <a:latin typeface="Arial"/>
              </a:rPr>
              <a:t>e</a:t>
            </a:r>
            <a:r>
              <a:rPr b="0" lang="es-ES" sz="4400" spc="-1" strike="noStrike">
                <a:latin typeface="Arial"/>
              </a:rPr>
              <a:t>l</a:t>
            </a:r>
            <a:r>
              <a:rPr b="0" lang="es-ES" sz="4400" spc="-1" strike="noStrike">
                <a:latin typeface="Arial"/>
              </a:rPr>
              <a:t> </a:t>
            </a:r>
            <a:r>
              <a:rPr b="0" lang="es-ES" sz="4400" spc="-1" strike="noStrike">
                <a:latin typeface="Arial"/>
              </a:rPr>
              <a:t>f</a:t>
            </a:r>
            <a:r>
              <a:rPr b="0" lang="es-ES" sz="4400" spc="-1" strike="noStrike">
                <a:latin typeface="Arial"/>
              </a:rPr>
              <a:t>o</a:t>
            </a:r>
            <a:r>
              <a:rPr b="0" lang="es-ES" sz="4400" spc="-1" strike="noStrike">
                <a:latin typeface="Arial"/>
              </a:rPr>
              <a:t>r</a:t>
            </a:r>
            <a:r>
              <a:rPr b="0" lang="es-ES" sz="4400" spc="-1" strike="noStrike">
                <a:latin typeface="Arial"/>
              </a:rPr>
              <a:t>m</a:t>
            </a:r>
            <a:r>
              <a:rPr b="0" lang="es-ES" sz="4400" spc="-1" strike="noStrike">
                <a:latin typeface="Arial"/>
              </a:rPr>
              <a:t>a</a:t>
            </a:r>
            <a:r>
              <a:rPr b="0" lang="es-ES" sz="4400" spc="-1" strike="noStrike">
                <a:latin typeface="Arial"/>
              </a:rPr>
              <a:t>t</a:t>
            </a:r>
            <a:r>
              <a:rPr b="0" lang="es-ES" sz="4400" spc="-1" strike="noStrike">
                <a:latin typeface="Arial"/>
              </a:rPr>
              <a:t>o</a:t>
            </a:r>
            <a:r>
              <a:rPr b="0" lang="es-ES" sz="4400" spc="-1" strike="noStrike">
                <a:latin typeface="Arial"/>
              </a:rPr>
              <a:t> </a:t>
            </a:r>
            <a:r>
              <a:rPr b="0" lang="es-ES" sz="4400" spc="-1" strike="noStrike">
                <a:latin typeface="Arial"/>
              </a:rPr>
              <a:t>d</a:t>
            </a:r>
            <a:r>
              <a:rPr b="0" lang="es-ES" sz="4400" spc="-1" strike="noStrike">
                <a:latin typeface="Arial"/>
              </a:rPr>
              <a:t>e</a:t>
            </a:r>
            <a:r>
              <a:rPr b="0" lang="es-ES" sz="4400" spc="-1" strike="noStrike">
                <a:latin typeface="Arial"/>
              </a:rPr>
              <a:t>l</a:t>
            </a:r>
            <a:r>
              <a:rPr b="0" lang="es-ES" sz="4400" spc="-1" strike="noStrike">
                <a:latin typeface="Arial"/>
              </a:rPr>
              <a:t> </a:t>
            </a:r>
            <a:r>
              <a:rPr b="0" lang="es-ES" sz="4400" spc="-1" strike="noStrike">
                <a:latin typeface="Arial"/>
              </a:rPr>
              <a:t>t</a:t>
            </a:r>
            <a:r>
              <a:rPr b="0" lang="es-ES" sz="4400" spc="-1" strike="noStrike">
                <a:latin typeface="Arial"/>
              </a:rPr>
              <a:t>e</a:t>
            </a:r>
            <a:r>
              <a:rPr b="0" lang="es-ES" sz="4400" spc="-1" strike="noStrike">
                <a:latin typeface="Arial"/>
              </a:rPr>
              <a:t>x</a:t>
            </a:r>
            <a:r>
              <a:rPr b="0" lang="es-ES" sz="4400" spc="-1" strike="noStrike">
                <a:latin typeface="Arial"/>
              </a:rPr>
              <a:t>t</a:t>
            </a:r>
            <a:r>
              <a:rPr b="0" lang="es-ES" sz="4400" spc="-1" strike="noStrike">
                <a:latin typeface="Arial"/>
              </a:rPr>
              <a:t>o</a:t>
            </a:r>
            <a:r>
              <a:rPr b="0" lang="es-ES" sz="4400" spc="-1" strike="noStrike">
                <a:latin typeface="Arial"/>
              </a:rPr>
              <a:t> </a:t>
            </a:r>
            <a:r>
              <a:rPr b="0" lang="es-ES" sz="4400" spc="-1" strike="noStrike">
                <a:latin typeface="Arial"/>
              </a:rPr>
              <a:t>d</a:t>
            </a:r>
            <a:r>
              <a:rPr b="0" lang="es-ES" sz="4400" spc="-1" strike="noStrike">
                <a:latin typeface="Arial"/>
              </a:rPr>
              <a:t>e</a:t>
            </a:r>
            <a:r>
              <a:rPr b="0" lang="es-ES" sz="4400" spc="-1" strike="noStrike">
                <a:latin typeface="Arial"/>
              </a:rPr>
              <a:t> </a:t>
            </a:r>
            <a:r>
              <a:rPr b="0" lang="es-ES" sz="4400" spc="-1" strike="noStrike">
                <a:latin typeface="Arial"/>
              </a:rPr>
              <a:t>t</a:t>
            </a:r>
            <a:r>
              <a:rPr b="0" lang="es-ES" sz="4400" spc="-1" strike="noStrike">
                <a:latin typeface="Arial"/>
              </a:rPr>
              <a:t>í</a:t>
            </a:r>
            <a:r>
              <a:rPr b="0" lang="es-ES" sz="4400" spc="-1" strike="noStrike">
                <a:latin typeface="Arial"/>
              </a:rPr>
              <a:t>t</a:t>
            </a:r>
            <a:r>
              <a:rPr b="0" lang="es-ES" sz="4400" spc="-1" strike="noStrike">
                <a:latin typeface="Arial"/>
              </a:rPr>
              <a:t>u</a:t>
            </a:r>
            <a:r>
              <a:rPr b="0" lang="es-ES" sz="4400" spc="-1" strike="noStrike">
                <a:latin typeface="Arial"/>
              </a:rPr>
              <a:t>l</a:t>
            </a:r>
            <a:r>
              <a:rPr b="0" lang="es-ES" sz="4400" spc="-1" strike="noStrike">
                <a:latin typeface="Arial"/>
              </a:rPr>
              <a:t>o</a:t>
            </a:r>
            <a:endParaRPr b="0" lang="es-ES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3200" spc="-1" strike="noStrike">
                <a:latin typeface="Arial"/>
              </a:rPr>
              <a:t>Pulse para editar el formato de esquema del texto</a:t>
            </a:r>
            <a:endParaRPr b="0" lang="es-E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2800" spc="-1" strike="noStrike">
                <a:latin typeface="Arial"/>
              </a:rPr>
              <a:t>Segundo nivel del esquema</a:t>
            </a:r>
            <a:endParaRPr b="0" lang="es-E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400" spc="-1" strike="noStrike">
                <a:latin typeface="Arial"/>
              </a:rPr>
              <a:t>Tercer nivel del esquema</a:t>
            </a:r>
            <a:endParaRPr b="0" lang="es-E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2000" spc="-1" strike="noStrike">
                <a:latin typeface="Arial"/>
              </a:rPr>
              <a:t>Cuarto nivel del esquema</a:t>
            </a:r>
            <a:endParaRPr b="0" lang="es-E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latin typeface="Arial"/>
              </a:rPr>
              <a:t>Quinto nivel del esquema</a:t>
            </a:r>
            <a:endParaRPr b="0" lang="es-E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latin typeface="Arial"/>
              </a:rPr>
              <a:t>Sexto nivel del esquema</a:t>
            </a:r>
            <a:endParaRPr b="0" lang="es-E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latin typeface="Arial"/>
              </a:rPr>
              <a:t>Séptimo nivel del esquema</a:t>
            </a:r>
            <a:endParaRPr b="0" lang="es-E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CustomShape 1"/>
          <p:cNvSpPr/>
          <p:nvPr/>
        </p:nvSpPr>
        <p:spPr>
          <a:xfrm>
            <a:off x="0" y="6667920"/>
            <a:ext cx="9141120" cy="199080"/>
          </a:xfrm>
          <a:prstGeom prst="rect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" name="CustomShape 2"/>
          <p:cNvSpPr/>
          <p:nvPr/>
        </p:nvSpPr>
        <p:spPr>
          <a:xfrm>
            <a:off x="1728720" y="6632640"/>
            <a:ext cx="6082560" cy="420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" name="CustomShape 3"/>
          <p:cNvSpPr/>
          <p:nvPr/>
        </p:nvSpPr>
        <p:spPr>
          <a:xfrm>
            <a:off x="-35640" y="6613200"/>
            <a:ext cx="3274560" cy="335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1" lang="es-ES" sz="1200" spc="-1" strike="noStrike">
                <a:solidFill>
                  <a:srgbClr val="ffffff"/>
                </a:solidFill>
                <a:latin typeface="Times New Roman"/>
                <a:ea typeface="DejaVu Sans"/>
              </a:rPr>
              <a:t>Pablo Martínez Ruiz del Árbol / Introduction</a:t>
            </a:r>
            <a:endParaRPr b="0" lang="es-ES" sz="1200" spc="-1" strike="noStrike">
              <a:latin typeface="Arial"/>
            </a:endParaRPr>
          </a:p>
        </p:txBody>
      </p:sp>
      <p:sp>
        <p:nvSpPr>
          <p:cNvPr id="41" name="CustomShape 4"/>
          <p:cNvSpPr/>
          <p:nvPr/>
        </p:nvSpPr>
        <p:spPr>
          <a:xfrm>
            <a:off x="3198960" y="6701760"/>
            <a:ext cx="6082560" cy="420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" name="CustomShape 5"/>
          <p:cNvSpPr/>
          <p:nvPr/>
        </p:nvSpPr>
        <p:spPr>
          <a:xfrm>
            <a:off x="3271320" y="6649920"/>
            <a:ext cx="6082560" cy="420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" name="PlaceHolder 6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s-ES" sz="4400" spc="-1" strike="noStrike">
                <a:latin typeface="Arial"/>
              </a:rPr>
              <a:t>Pulse para editar el formato del texto de título</a:t>
            </a:r>
            <a:endParaRPr b="0" lang="es-ES" sz="4400" spc="-1" strike="noStrike">
              <a:latin typeface="Arial"/>
            </a:endParaRPr>
          </a:p>
        </p:txBody>
      </p:sp>
      <p:sp>
        <p:nvSpPr>
          <p:cNvPr id="44" name="PlaceHolder 7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3200" spc="-1" strike="noStrike">
                <a:latin typeface="Arial"/>
              </a:rPr>
              <a:t>Pulse para editar el formato de esquema del texto</a:t>
            </a:r>
            <a:endParaRPr b="0" lang="es-E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2800" spc="-1" strike="noStrike">
                <a:latin typeface="Arial"/>
              </a:rPr>
              <a:t>Segundo nivel del esquema</a:t>
            </a:r>
            <a:endParaRPr b="0" lang="es-E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400" spc="-1" strike="noStrike">
                <a:latin typeface="Arial"/>
              </a:rPr>
              <a:t>Tercer nivel del esquema</a:t>
            </a:r>
            <a:endParaRPr b="0" lang="es-E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2000" spc="-1" strike="noStrike">
                <a:latin typeface="Arial"/>
              </a:rPr>
              <a:t>Cuarto nivel del esquema</a:t>
            </a:r>
            <a:endParaRPr b="0" lang="es-E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latin typeface="Arial"/>
              </a:rPr>
              <a:t>Quinto nivel del esquema</a:t>
            </a:r>
            <a:endParaRPr b="0" lang="es-E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latin typeface="Arial"/>
              </a:rPr>
              <a:t>Sexto nivel del esquema</a:t>
            </a:r>
            <a:endParaRPr b="0" lang="es-E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latin typeface="Arial"/>
              </a:rPr>
              <a:t>Séptimo nivel del esquema</a:t>
            </a:r>
            <a:endParaRPr b="0" lang="es-E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7" Type="http://schemas.openxmlformats.org/officeDocument/2006/relationships/slideLayout" Target="../slideLayouts/slideLayout13.xml"/><Relationship Id="rId8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image" Target="../media/image27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image" Target="../media/image29.png"/><Relationship Id="rId3" Type="http://schemas.openxmlformats.org/officeDocument/2006/relationships/image" Target="../media/image30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1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image" Target="../media/image32.png"/><Relationship Id="rId3" Type="http://schemas.openxmlformats.org/officeDocument/2006/relationships/image" Target="../media/image33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image" Target="../media/image35.png"/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6" Type="http://schemas.openxmlformats.org/officeDocument/2006/relationships/slideLayout" Target="../slideLayouts/slideLayout13.xml"/><Relationship Id="rId7" Type="http://schemas.openxmlformats.org/officeDocument/2006/relationships/notesSlide" Target="../notesSlides/notesSlide1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>
            <a:alphaModFix amt="20000"/>
          </a:blip>
          <a:tile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CustomShape 1"/>
          <p:cNvSpPr/>
          <p:nvPr/>
        </p:nvSpPr>
        <p:spPr>
          <a:xfrm>
            <a:off x="228600" y="674640"/>
            <a:ext cx="8683920" cy="1597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s-ES" sz="2400" spc="-1" strike="noStrike">
                <a:solidFill>
                  <a:srgbClr val="ffffff"/>
                </a:solidFill>
                <a:latin typeface="Times New Roman"/>
                <a:ea typeface="DejaVu Sans"/>
              </a:rPr>
              <a:t>Chapter 1. Introduction</a:t>
            </a:r>
            <a:endParaRPr b="0" lang="es-E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CustomShape 1"/>
          <p:cNvSpPr/>
          <p:nvPr/>
        </p:nvSpPr>
        <p:spPr>
          <a:xfrm>
            <a:off x="-41760" y="77760"/>
            <a:ext cx="7097040" cy="650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History of Particle Physics: Bohr’s atom</a:t>
            </a:r>
            <a:endParaRPr b="0" lang="es-ES" sz="3200" spc="-1" strike="noStrike">
              <a:latin typeface="Arial"/>
            </a:endParaRPr>
          </a:p>
        </p:txBody>
      </p:sp>
      <p:sp>
        <p:nvSpPr>
          <p:cNvPr id="133" name="CustomShape 2"/>
          <p:cNvSpPr/>
          <p:nvPr/>
        </p:nvSpPr>
        <p:spPr>
          <a:xfrm>
            <a:off x="180000" y="713880"/>
            <a:ext cx="9232560" cy="867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34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In 1914 Bohr proposed a “planetary” model of the atom motivated by the atomic spectrum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134" name="" descr=""/>
          <p:cNvPicPr/>
          <p:nvPr/>
        </p:nvPicPr>
        <p:blipFill>
          <a:blip r:embed="rId1"/>
          <a:stretch/>
        </p:blipFill>
        <p:spPr>
          <a:xfrm>
            <a:off x="216000" y="1304280"/>
            <a:ext cx="6839280" cy="2007000"/>
          </a:xfrm>
          <a:prstGeom prst="rect">
            <a:avLst/>
          </a:prstGeom>
          <a:ln>
            <a:noFill/>
          </a:ln>
        </p:spPr>
      </p:pic>
      <p:sp>
        <p:nvSpPr>
          <p:cNvPr id="135" name="CustomShape 3"/>
          <p:cNvSpPr/>
          <p:nvPr/>
        </p:nvSpPr>
        <p:spPr>
          <a:xfrm>
            <a:off x="131040" y="3219840"/>
            <a:ext cx="9232560" cy="867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34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In this model electrons where occupying discrete orbits (quantized angular momentum)</a:t>
            </a:r>
            <a:endParaRPr b="0" lang="es-ES" sz="1800" spc="-1" strike="noStrike">
              <a:latin typeface="Arial"/>
            </a:endParaRPr>
          </a:p>
          <a:p>
            <a:pPr lvl="1" marL="432000" indent="-2152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Therefore the energies were also quantized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136" name="Picture 9" descr=""/>
          <p:cNvPicPr/>
          <p:nvPr/>
        </p:nvPicPr>
        <p:blipFill>
          <a:blip r:embed="rId2"/>
          <a:stretch/>
        </p:blipFill>
        <p:spPr>
          <a:xfrm>
            <a:off x="5508000" y="3780000"/>
            <a:ext cx="2879280" cy="2823840"/>
          </a:xfrm>
          <a:prstGeom prst="rect">
            <a:avLst/>
          </a:prstGeom>
          <a:ln>
            <a:noFill/>
          </a:ln>
          <a:effectLst>
            <a:outerShdw blurRad="50800" dir="2700000" dist="37674">
              <a:srgbClr val="000000">
                <a:alpha val="43000"/>
              </a:srgbClr>
            </a:outerShdw>
          </a:effectLst>
        </p:spPr>
      </p:pic>
      <p:sp>
        <p:nvSpPr>
          <p:cNvPr id="137" name="CustomShape 4"/>
          <p:cNvSpPr/>
          <p:nvPr/>
        </p:nvSpPr>
        <p:spPr>
          <a:xfrm>
            <a:off x="136800" y="4204800"/>
            <a:ext cx="4758480" cy="1914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34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When a photon is absorbed one electron can jump from one orbit to another higher orbit</a:t>
            </a:r>
            <a:endParaRPr b="0" lang="es-ES" sz="1800" spc="-1" strike="noStrike">
              <a:latin typeface="Arial"/>
            </a:endParaRPr>
          </a:p>
          <a:p>
            <a:pPr marL="216000" indent="-2134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The electron in a higher orbit can jump back to an empty lower orbit emitting a phton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138" name="" descr=""/>
          <p:cNvPicPr/>
          <p:nvPr/>
        </p:nvPicPr>
        <p:blipFill>
          <a:blip r:embed="rId3"/>
          <a:stretch/>
        </p:blipFill>
        <p:spPr>
          <a:xfrm>
            <a:off x="7237800" y="1296000"/>
            <a:ext cx="1509480" cy="2087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9" dur="indefinite" restart="never" nodeType="tmRoot">
          <p:childTnLst>
            <p:seq>
              <p:cTn id="2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CustomShape 1"/>
          <p:cNvSpPr/>
          <p:nvPr/>
        </p:nvSpPr>
        <p:spPr>
          <a:xfrm>
            <a:off x="-41760" y="77760"/>
            <a:ext cx="8897040" cy="650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History of Particle Physics: discovery of the neutron</a:t>
            </a:r>
            <a:endParaRPr b="0" lang="es-ES" sz="3200" spc="-1" strike="noStrike">
              <a:latin typeface="Arial"/>
            </a:endParaRPr>
          </a:p>
        </p:txBody>
      </p:sp>
      <p:sp>
        <p:nvSpPr>
          <p:cNvPr id="140" name="CustomShape 2"/>
          <p:cNvSpPr/>
          <p:nvPr/>
        </p:nvSpPr>
        <p:spPr>
          <a:xfrm>
            <a:off x="180000" y="713880"/>
            <a:ext cx="9232560" cy="867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34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According to Bohr’s model the atom was composed of electrons and protons</a:t>
            </a:r>
            <a:endParaRPr b="0" lang="es-ES" sz="1800" spc="-1" strike="noStrike">
              <a:latin typeface="Arial"/>
            </a:endParaRPr>
          </a:p>
          <a:p>
            <a:pPr lvl="1" marL="432000" indent="-2152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However the mass of most of the atoms was not consistent with this assumption</a:t>
            </a:r>
            <a:endParaRPr b="0" lang="es-ES" sz="1800" spc="-1" strike="noStrike">
              <a:latin typeface="Arial"/>
            </a:endParaRPr>
          </a:p>
          <a:p>
            <a:pPr marL="216000" indent="-2134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To account for the atom mass, nuclei should contain neutral particles with mass ~ proton</a:t>
            </a:r>
            <a:endParaRPr b="0" lang="es-ES" sz="1800" spc="-1" strike="noStrike">
              <a:latin typeface="Arial"/>
            </a:endParaRPr>
          </a:p>
          <a:p>
            <a:pPr marL="216000" indent="-2134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In 1932, Chadwick proposed an experiment to identify this kind of radiation: the neutrons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141" name="" descr=""/>
          <p:cNvPicPr/>
          <p:nvPr/>
        </p:nvPicPr>
        <p:blipFill>
          <a:blip r:embed="rId1"/>
          <a:stretch/>
        </p:blipFill>
        <p:spPr>
          <a:xfrm>
            <a:off x="144000" y="2988000"/>
            <a:ext cx="5759280" cy="2879280"/>
          </a:xfrm>
          <a:prstGeom prst="rect">
            <a:avLst/>
          </a:prstGeom>
          <a:ln>
            <a:noFill/>
          </a:ln>
        </p:spPr>
      </p:pic>
      <p:pic>
        <p:nvPicPr>
          <p:cNvPr id="142" name="Picture 5" descr=""/>
          <p:cNvPicPr/>
          <p:nvPr/>
        </p:nvPicPr>
        <p:blipFill>
          <a:blip r:embed="rId2"/>
          <a:stretch/>
        </p:blipFill>
        <p:spPr>
          <a:xfrm>
            <a:off x="6510960" y="2736000"/>
            <a:ext cx="2056320" cy="28818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r="2700000" dist="37674">
              <a:srgbClr val="000000">
                <a:alpha val="43000"/>
              </a:srgbClr>
            </a:outerShdw>
          </a:effectLst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1" dur="indefinite" restart="never" nodeType="tmRoot">
          <p:childTnLst>
            <p:seq>
              <p:cTn id="2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CustomShape 1"/>
          <p:cNvSpPr/>
          <p:nvPr/>
        </p:nvSpPr>
        <p:spPr>
          <a:xfrm>
            <a:off x="102240" y="77760"/>
            <a:ext cx="8033040" cy="650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History of Particle Physics: quantum mechanics</a:t>
            </a:r>
            <a:endParaRPr b="0" lang="es-ES" sz="3200" spc="-1" strike="noStrike">
              <a:latin typeface="Arial"/>
            </a:endParaRPr>
          </a:p>
        </p:txBody>
      </p:sp>
      <p:sp>
        <p:nvSpPr>
          <p:cNvPr id="144" name="CustomShape 2"/>
          <p:cNvSpPr/>
          <p:nvPr/>
        </p:nvSpPr>
        <p:spPr>
          <a:xfrm>
            <a:off x="180000" y="713880"/>
            <a:ext cx="9232560" cy="867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34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In the first decades of the XX century the foundations of quantum mechanics are established</a:t>
            </a:r>
            <a:endParaRPr b="0" lang="es-ES" sz="1800" spc="-1" strike="noStrike">
              <a:latin typeface="Arial"/>
            </a:endParaRPr>
          </a:p>
          <a:p>
            <a:pPr marL="216000" indent="-2134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The first step was the explanation of the radiation of the black body by Max Planck</a:t>
            </a:r>
            <a:endParaRPr b="0" lang="es-ES" sz="1800" spc="-1" strike="noStrike">
              <a:latin typeface="Arial"/>
            </a:endParaRPr>
          </a:p>
          <a:p>
            <a:pPr lvl="1" marL="432000" indent="-2152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Light is emitted in “quanta” of discrete energy → the photon </a:t>
            </a:r>
            <a:endParaRPr b="0" lang="es-ES" sz="1800" spc="-1" strike="noStrike">
              <a:latin typeface="Arial"/>
            </a:endParaRPr>
          </a:p>
          <a:p>
            <a:pPr marL="216000" indent="-2134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In this period De Broglie postulates the wave-particle duality </a:t>
            </a:r>
            <a:endParaRPr b="0" lang="es-ES" sz="1800" spc="-1" strike="noStrike">
              <a:latin typeface="Arial"/>
            </a:endParaRPr>
          </a:p>
          <a:p>
            <a:pPr marL="216000" indent="-2134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Schrödinger and Heisenberg establish the foundations of quantum mechanics</a:t>
            </a:r>
            <a:endParaRPr b="0" lang="es-ES" sz="1800" spc="-1" strike="noStrike">
              <a:latin typeface="Arial"/>
            </a:endParaRPr>
          </a:p>
          <a:p>
            <a:pPr marL="216000" indent="-2134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A new vision of the atom (Schrödinger’s hydrogen atom) is established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145" name="" descr=""/>
          <p:cNvPicPr/>
          <p:nvPr/>
        </p:nvPicPr>
        <p:blipFill>
          <a:blip r:embed="rId1"/>
          <a:stretch/>
        </p:blipFill>
        <p:spPr>
          <a:xfrm>
            <a:off x="5074200" y="3578400"/>
            <a:ext cx="3925080" cy="1456200"/>
          </a:xfrm>
          <a:prstGeom prst="rect">
            <a:avLst/>
          </a:prstGeom>
          <a:ln>
            <a:noFill/>
          </a:ln>
        </p:spPr>
      </p:pic>
      <p:pic>
        <p:nvPicPr>
          <p:cNvPr id="146" name="" descr=""/>
          <p:cNvPicPr/>
          <p:nvPr/>
        </p:nvPicPr>
        <p:blipFill>
          <a:blip r:embed="rId2"/>
          <a:stretch/>
        </p:blipFill>
        <p:spPr>
          <a:xfrm>
            <a:off x="7704000" y="1656000"/>
            <a:ext cx="1380960" cy="1921680"/>
          </a:xfrm>
          <a:prstGeom prst="rect">
            <a:avLst/>
          </a:prstGeom>
          <a:ln>
            <a:noFill/>
          </a:ln>
        </p:spPr>
      </p:pic>
      <p:pic>
        <p:nvPicPr>
          <p:cNvPr id="147" name="" descr=""/>
          <p:cNvPicPr/>
          <p:nvPr/>
        </p:nvPicPr>
        <p:blipFill>
          <a:blip r:embed="rId3"/>
          <a:stretch/>
        </p:blipFill>
        <p:spPr>
          <a:xfrm>
            <a:off x="5002200" y="4941000"/>
            <a:ext cx="1261080" cy="1684080"/>
          </a:xfrm>
          <a:prstGeom prst="rect">
            <a:avLst/>
          </a:prstGeom>
          <a:ln>
            <a:noFill/>
          </a:ln>
        </p:spPr>
      </p:pic>
      <p:pic>
        <p:nvPicPr>
          <p:cNvPr id="148" name="" descr=""/>
          <p:cNvPicPr/>
          <p:nvPr/>
        </p:nvPicPr>
        <p:blipFill>
          <a:blip r:embed="rId4"/>
          <a:stretch/>
        </p:blipFill>
        <p:spPr>
          <a:xfrm>
            <a:off x="6372000" y="4932000"/>
            <a:ext cx="1195920" cy="1691640"/>
          </a:xfrm>
          <a:prstGeom prst="rect">
            <a:avLst/>
          </a:prstGeom>
          <a:ln>
            <a:noFill/>
          </a:ln>
        </p:spPr>
      </p:pic>
      <p:pic>
        <p:nvPicPr>
          <p:cNvPr id="149" name="" descr=""/>
          <p:cNvPicPr/>
          <p:nvPr/>
        </p:nvPicPr>
        <p:blipFill>
          <a:blip r:embed="rId5"/>
          <a:stretch/>
        </p:blipFill>
        <p:spPr>
          <a:xfrm>
            <a:off x="7656480" y="5064480"/>
            <a:ext cx="1414800" cy="1414800"/>
          </a:xfrm>
          <a:prstGeom prst="rect">
            <a:avLst/>
          </a:prstGeom>
          <a:ln>
            <a:noFill/>
          </a:ln>
        </p:spPr>
      </p:pic>
      <p:pic>
        <p:nvPicPr>
          <p:cNvPr id="150" name="Picture 8" descr=""/>
          <p:cNvPicPr/>
          <p:nvPr/>
        </p:nvPicPr>
        <p:blipFill>
          <a:blip r:embed="rId6"/>
          <a:stretch/>
        </p:blipFill>
        <p:spPr>
          <a:xfrm>
            <a:off x="597600" y="3395880"/>
            <a:ext cx="3578400" cy="3228120"/>
          </a:xfrm>
          <a:prstGeom prst="rect">
            <a:avLst/>
          </a:prstGeom>
          <a:ln>
            <a:solidFill>
              <a:srgbClr val="7f7f7f"/>
            </a:solidFill>
          </a:ln>
          <a:effectLst>
            <a:outerShdw blurRad="50800" dir="2700000" dist="37674">
              <a:srgbClr val="000000">
                <a:alpha val="43000"/>
              </a:srgbClr>
            </a:outerShdw>
          </a:effectLst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3" dur="indefinite" restart="never" nodeType="tmRoot">
          <p:childTnLst>
            <p:seq>
              <p:cTn id="2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CustomShape 1"/>
          <p:cNvSpPr/>
          <p:nvPr/>
        </p:nvSpPr>
        <p:spPr>
          <a:xfrm>
            <a:off x="102240" y="77760"/>
            <a:ext cx="7673760" cy="650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History of Particle Physics: special relativity</a:t>
            </a:r>
            <a:endParaRPr b="0" lang="es-ES" sz="3200" spc="-1" strike="noStrike">
              <a:latin typeface="Arial"/>
            </a:endParaRPr>
          </a:p>
        </p:txBody>
      </p:sp>
      <p:sp>
        <p:nvSpPr>
          <p:cNvPr id="152" name="CustomShape 2"/>
          <p:cNvSpPr/>
          <p:nvPr/>
        </p:nvSpPr>
        <p:spPr>
          <a:xfrm>
            <a:off x="0" y="713880"/>
            <a:ext cx="9268560" cy="867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34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In the first decades of the XX century Einstein revolutionized the concepts of space and time</a:t>
            </a:r>
            <a:endParaRPr b="0" lang="es-ES" sz="1800" spc="-1" strike="noStrike">
              <a:latin typeface="Arial"/>
            </a:endParaRPr>
          </a:p>
          <a:p>
            <a:pPr marL="216000" indent="-2134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Galilean transformations worked for classical mechanics but not for Maxwell’s equations</a:t>
            </a:r>
            <a:endParaRPr b="0" lang="es-ES" sz="1800" spc="-1" strike="noStrike"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A new set of transformations was needed → the Lorentz transformations</a:t>
            </a:r>
            <a:endParaRPr b="0" lang="es-ES" sz="1800" spc="-1" strike="noStrike">
              <a:latin typeface="Arial"/>
            </a:endParaRPr>
          </a:p>
          <a:p>
            <a:pPr marL="216000" indent="-2134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Einstein interpreted these transformations creating a new entity, the space-time</a:t>
            </a:r>
            <a:endParaRPr b="0" lang="es-ES" sz="1800" spc="-1" strike="noStrike">
              <a:latin typeface="Arial"/>
            </a:endParaRPr>
          </a:p>
          <a:p>
            <a:pPr marL="216000" indent="-2134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Inertial systems are those related by Lorentz transformations</a:t>
            </a:r>
            <a:endParaRPr b="0" lang="es-ES" sz="1800" spc="-1" strike="noStrike"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The speed of light is the same in all the systems</a:t>
            </a:r>
            <a:endParaRPr b="0" lang="es-ES" sz="1800" spc="-1" strike="noStrike"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This was confirmed by the experiment of Michelson-Morley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153" name="" descr=""/>
          <p:cNvPicPr/>
          <p:nvPr/>
        </p:nvPicPr>
        <p:blipFill>
          <a:blip r:embed="rId1"/>
          <a:stretch/>
        </p:blipFill>
        <p:spPr>
          <a:xfrm>
            <a:off x="1224000" y="3816000"/>
            <a:ext cx="2903040" cy="2745360"/>
          </a:xfrm>
          <a:prstGeom prst="rect">
            <a:avLst/>
          </a:prstGeom>
          <a:ln>
            <a:noFill/>
          </a:ln>
        </p:spPr>
      </p:pic>
      <p:pic>
        <p:nvPicPr>
          <p:cNvPr id="154" name="" descr=""/>
          <p:cNvPicPr/>
          <p:nvPr/>
        </p:nvPicPr>
        <p:blipFill>
          <a:blip r:embed="rId2"/>
          <a:stretch/>
        </p:blipFill>
        <p:spPr>
          <a:xfrm>
            <a:off x="4788000" y="3780000"/>
            <a:ext cx="3609000" cy="27064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5" dur="indefinite" restart="never" nodeType="tmRoot">
          <p:childTnLst>
            <p:seq>
              <p:cTn id="2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CustomShape 1"/>
          <p:cNvSpPr/>
          <p:nvPr/>
        </p:nvSpPr>
        <p:spPr>
          <a:xfrm>
            <a:off x="102240" y="77760"/>
            <a:ext cx="6593400" cy="650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History of Particle Physics: antimatter</a:t>
            </a:r>
            <a:endParaRPr b="0" lang="es-ES" sz="3200" spc="-1" strike="noStrike">
              <a:latin typeface="Arial"/>
            </a:endParaRPr>
          </a:p>
        </p:txBody>
      </p:sp>
      <p:sp>
        <p:nvSpPr>
          <p:cNvPr id="156" name="CustomShape 2"/>
          <p:cNvSpPr/>
          <p:nvPr/>
        </p:nvSpPr>
        <p:spPr>
          <a:xfrm>
            <a:off x="0" y="713880"/>
            <a:ext cx="9268560" cy="867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34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In 1927 Paul Dirac was trying to combine quantum mechanics with special relativity</a:t>
            </a:r>
            <a:endParaRPr b="0" lang="es-ES" sz="1800" spc="-1" strike="noStrike">
              <a:latin typeface="Arial"/>
            </a:endParaRPr>
          </a:p>
          <a:p>
            <a:pPr lvl="1" marL="432000" indent="-2156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Obtain a quantum-mechanics wave equation starting from </a:t>
            </a:r>
            <a:endParaRPr b="0" lang="es-ES" sz="1800" spc="-1" strike="noStrike">
              <a:latin typeface="Arial"/>
            </a:endParaRPr>
          </a:p>
          <a:p>
            <a:pPr marL="216000" indent="-2134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This lead to a problem since this relation yields to negative energy solutions</a:t>
            </a:r>
            <a:endParaRPr b="0" lang="es-ES" sz="18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157" name="Formula 3"/>
              <p:cNvSpPr txBox="1"/>
              <p:nvPr/>
            </p:nvSpPr>
            <p:spPr>
              <a:xfrm>
                <a:off x="5938560" y="1314000"/>
                <a:ext cx="1693080" cy="31536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p>
                      <m:e>
                        <m:r>
                          <m:t xml:space="preserve">E</m:t>
                        </m:r>
                      </m:e>
                      <m:sup>
                        <m:r>
                          <m:t xml:space="preserve">2</m:t>
                        </m:r>
                      </m:sup>
                    </m:sSup>
                    <m:r>
                      <m:t xml:space="preserve">=</m:t>
                    </m:r>
                    <m:sSup>
                      <m:e>
                        <m:r>
                          <m:t xml:space="preserve">p</m:t>
                        </m:r>
                      </m:e>
                      <m:sup>
                        <m:r>
                          <m:t xml:space="preserve">2</m:t>
                        </m:r>
                      </m:sup>
                    </m:sSup>
                    <m:sSup>
                      <m:e>
                        <m:r>
                          <m:t xml:space="preserve">c</m:t>
                        </m:r>
                      </m:e>
                      <m:sup>
                        <m:r>
                          <m:t xml:space="preserve">2</m:t>
                        </m:r>
                      </m:sup>
                    </m:sSup>
                    <m:r>
                      <m:t xml:space="preserve">+</m:t>
                    </m:r>
                    <m:sSup>
                      <m:e>
                        <m:r>
                          <m:t xml:space="preserve">m</m:t>
                        </m:r>
                      </m:e>
                      <m:sup>
                        <m:r>
                          <m:t xml:space="preserve">2</m:t>
                        </m:r>
                      </m:sup>
                    </m:sSup>
                    <m:sSup>
                      <m:e>
                        <m:r>
                          <m:t xml:space="preserve">c</m:t>
                        </m:r>
                      </m:e>
                      <m:sup>
                        <m:r>
                          <m:t xml:space="preserve">4</m:t>
                        </m:r>
                      </m:sup>
                    </m:sSup>
                  </m:oMath>
                </a14:m>
              </a:p>
            </p:txBody>
          </p:sp>
        </mc:Choice>
        <mc:Fallback/>
      </mc:AlternateContent>
      <mc:AlternateContent>
        <mc:Choice xmlns:a14="http://schemas.microsoft.com/office/drawing/2010/main" Requires="a14">
          <p:sp>
            <p:nvSpPr>
              <p:cNvPr id="158" name="Formula 4"/>
              <p:cNvSpPr txBox="1"/>
              <p:nvPr/>
            </p:nvSpPr>
            <p:spPr>
              <a:xfrm>
                <a:off x="2088000" y="2276280"/>
                <a:ext cx="1931040" cy="34020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E</m:t>
                    </m:r>
                    <m:r>
                      <m:t xml:space="preserve">=</m:t>
                    </m:r>
                    <m:r>
                      <m:t xml:space="preserve">+</m:t>
                    </m:r>
                    <m:rad>
                      <m:radPr>
                        <m:degHide m:val="1"/>
                      </m:radPr>
                      <m:deg/>
                      <m:e>
                        <m:sSup>
                          <m:e>
                            <m:r>
                              <m:t xml:space="preserve">p</m:t>
                            </m:r>
                          </m:e>
                          <m:sup>
                            <m:r>
                              <m:t xml:space="preserve">2</m:t>
                            </m:r>
                          </m:sup>
                        </m:sSup>
                        <m:sSup>
                          <m:e>
                            <m:r>
                              <m:t xml:space="preserve">c</m:t>
                            </m:r>
                          </m:e>
                          <m:sup>
                            <m:r>
                              <m:t xml:space="preserve">2</m:t>
                            </m:r>
                          </m:sup>
                        </m:sSup>
                        <m:r>
                          <m:t xml:space="preserve">+</m:t>
                        </m:r>
                        <m:sSup>
                          <m:e>
                            <m:r>
                              <m:t xml:space="preserve">m</m:t>
                            </m:r>
                          </m:e>
                          <m:sup>
                            <m:r>
                              <m:t xml:space="preserve">2</m:t>
                            </m:r>
                          </m:sup>
                        </m:sSup>
                        <m:sSup>
                          <m:e>
                            <m:r>
                              <m:t xml:space="preserve">c</m:t>
                            </m:r>
                          </m:e>
                          <m:sup>
                            <m:r>
                              <m:t xml:space="preserve">4</m:t>
                            </m:r>
                          </m:sup>
                        </m:sSup>
                      </m:e>
                    </m:rad>
                  </m:oMath>
                </a14:m>
              </a:p>
            </p:txBody>
          </p:sp>
        </mc:Choice>
        <mc:Fallback/>
      </mc:AlternateContent>
      <mc:AlternateContent>
        <mc:Choice xmlns:a14="http://schemas.microsoft.com/office/drawing/2010/main" Requires="a14">
          <p:sp>
            <p:nvSpPr>
              <p:cNvPr id="159" name="Formula 5"/>
              <p:cNvSpPr txBox="1"/>
              <p:nvPr/>
            </p:nvSpPr>
            <p:spPr>
              <a:xfrm>
                <a:off x="4500360" y="2276280"/>
                <a:ext cx="1963440" cy="34020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E</m:t>
                    </m:r>
                    <m:r>
                      <m:t xml:space="preserve">=</m:t>
                    </m:r>
                    <m:r>
                      <m:t xml:space="preserve">−</m:t>
                    </m:r>
                    <m:rad>
                      <m:radPr>
                        <m:degHide m:val="1"/>
                      </m:radPr>
                      <m:deg/>
                      <m:e>
                        <m:sSup>
                          <m:e>
                            <m:r>
                              <m:t xml:space="preserve">p</m:t>
                            </m:r>
                          </m:e>
                          <m:sup>
                            <m:r>
                              <m:t xml:space="preserve">2</m:t>
                            </m:r>
                          </m:sup>
                        </m:sSup>
                        <m:sSup>
                          <m:e>
                            <m:r>
                              <m:t xml:space="preserve">c</m:t>
                            </m:r>
                          </m:e>
                          <m:sup>
                            <m:r>
                              <m:t xml:space="preserve">2</m:t>
                            </m:r>
                          </m:sup>
                        </m:sSup>
                        <m:r>
                          <m:t xml:space="preserve">+</m:t>
                        </m:r>
                        <m:sSup>
                          <m:e>
                            <m:r>
                              <m:t xml:space="preserve">m</m:t>
                            </m:r>
                          </m:e>
                          <m:sup>
                            <m:r>
                              <m:t xml:space="preserve">2</m:t>
                            </m:r>
                          </m:sup>
                        </m:sSup>
                        <m:sSup>
                          <m:e>
                            <m:r>
                              <m:t xml:space="preserve">c</m:t>
                            </m:r>
                          </m:e>
                          <m:sup>
                            <m:r>
                              <m:t xml:space="preserve">4</m:t>
                            </m:r>
                          </m:sup>
                        </m:sSup>
                      </m:e>
                    </m:rad>
                  </m:oMath>
                </a14:m>
              </a:p>
            </p:txBody>
          </p:sp>
        </mc:Choice>
        <mc:Fallback/>
      </mc:AlternateContent>
      <p:sp>
        <p:nvSpPr>
          <p:cNvPr id="160" name="CustomShape 6"/>
          <p:cNvSpPr/>
          <p:nvPr/>
        </p:nvSpPr>
        <p:spPr>
          <a:xfrm>
            <a:off x="45720" y="2552400"/>
            <a:ext cx="9268560" cy="867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34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Dirac interpreted the positive solutions as ordinary particles and the negative as antimatter</a:t>
            </a:r>
            <a:endParaRPr b="0" lang="es-ES" sz="1800" spc="-1" strike="noStrike">
              <a:latin typeface="Arial"/>
            </a:endParaRPr>
          </a:p>
          <a:p>
            <a:pPr marL="216000" indent="-2134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In 1932 Anderson observed for the first time the anti-electron confirming Dirac’s theory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161" name="Picture 11" descr=""/>
          <p:cNvPicPr/>
          <p:nvPr/>
        </p:nvPicPr>
        <p:blipFill>
          <a:blip r:embed="rId1"/>
          <a:stretch/>
        </p:blipFill>
        <p:spPr>
          <a:xfrm>
            <a:off x="4860000" y="3588480"/>
            <a:ext cx="3183480" cy="2926800"/>
          </a:xfrm>
          <a:prstGeom prst="rect">
            <a:avLst/>
          </a:prstGeom>
          <a:ln>
            <a:solidFill>
              <a:srgbClr val="7f7f7f"/>
            </a:solidFill>
          </a:ln>
          <a:effectLst>
            <a:outerShdw blurRad="50800" dir="2700000" dist="37674">
              <a:srgbClr val="000000">
                <a:alpha val="43000"/>
              </a:srgbClr>
            </a:outerShdw>
          </a:effectLst>
        </p:spPr>
      </p:pic>
      <p:pic>
        <p:nvPicPr>
          <p:cNvPr id="162" name="Picture 9" descr=""/>
          <p:cNvPicPr/>
          <p:nvPr/>
        </p:nvPicPr>
        <p:blipFill>
          <a:blip r:embed="rId2"/>
          <a:stretch/>
        </p:blipFill>
        <p:spPr>
          <a:xfrm>
            <a:off x="147960" y="3780000"/>
            <a:ext cx="1795680" cy="2519640"/>
          </a:xfrm>
          <a:prstGeom prst="rect">
            <a:avLst/>
          </a:prstGeom>
          <a:ln>
            <a:solidFill>
              <a:srgbClr val="7f7f7f"/>
            </a:solidFill>
          </a:ln>
          <a:effectLst>
            <a:outerShdw blurRad="50800" dir="2700000" dist="37674">
              <a:srgbClr val="000000">
                <a:alpha val="43000"/>
              </a:srgbClr>
            </a:outerShdw>
          </a:effectLst>
        </p:spPr>
      </p:pic>
      <p:pic>
        <p:nvPicPr>
          <p:cNvPr id="163" name="" descr=""/>
          <p:cNvPicPr/>
          <p:nvPr/>
        </p:nvPicPr>
        <p:blipFill>
          <a:blip r:embed="rId3"/>
          <a:stretch/>
        </p:blipFill>
        <p:spPr>
          <a:xfrm>
            <a:off x="2197440" y="3744000"/>
            <a:ext cx="1834200" cy="25945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7" dur="indefinite" restart="never" nodeType="tmRoot">
          <p:childTnLst>
            <p:seq>
              <p:cTn id="2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CustomShape 1"/>
          <p:cNvSpPr/>
          <p:nvPr/>
        </p:nvSpPr>
        <p:spPr>
          <a:xfrm>
            <a:off x="102240" y="77760"/>
            <a:ext cx="7673760" cy="650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History of Particle Physics: the particle zoo</a:t>
            </a:r>
            <a:endParaRPr b="0" lang="es-ES" sz="3200" spc="-1" strike="noStrike">
              <a:latin typeface="Arial"/>
            </a:endParaRPr>
          </a:p>
        </p:txBody>
      </p:sp>
      <p:sp>
        <p:nvSpPr>
          <p:cNvPr id="165" name="CustomShape 2"/>
          <p:cNvSpPr/>
          <p:nvPr/>
        </p:nvSpPr>
        <p:spPr>
          <a:xfrm>
            <a:off x="0" y="713880"/>
            <a:ext cx="9268560" cy="867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34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The new ideas of quantum mechanics were rapidly applied to related phenomena</a:t>
            </a:r>
            <a:endParaRPr b="0" lang="es-ES" sz="1800" spc="-1" strike="noStrike">
              <a:latin typeface="Arial"/>
            </a:endParaRPr>
          </a:p>
          <a:p>
            <a:pPr marL="216000" indent="-2134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The fact that the nucleus is not breaking apart due to electric repulsion suggested a new force</a:t>
            </a:r>
            <a:endParaRPr b="0" lang="es-ES" sz="1800" spc="-1" strike="noStrike"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Yukawa was able to describe a working potential for this force</a:t>
            </a:r>
            <a:endParaRPr b="0" lang="es-ES" sz="1800" spc="-1" strike="noStrike"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Same as photons were driving the EM force, other particle should drive this strong force</a:t>
            </a:r>
            <a:endParaRPr b="0" lang="es-ES" sz="1800" spc="-1" strike="noStrike">
              <a:latin typeface="Arial"/>
            </a:endParaRPr>
          </a:p>
          <a:p>
            <a:pPr marL="216000" indent="-2134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In 1937 physicist studying cosmic ray radiation found a candidate for this particle</a:t>
            </a:r>
            <a:endParaRPr b="0" lang="es-ES" sz="1800" spc="-1" strike="noStrike">
              <a:latin typeface="Arial"/>
            </a:endParaRPr>
          </a:p>
          <a:p>
            <a:pPr lvl="1" marL="432000" indent="-2156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By 1947 they found this particle was not related to the strong force → it was the muon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166" name="Picture 10" descr=""/>
          <p:cNvPicPr/>
          <p:nvPr/>
        </p:nvPicPr>
        <p:blipFill>
          <a:blip r:embed="rId1"/>
          <a:stretch/>
        </p:blipFill>
        <p:spPr>
          <a:xfrm>
            <a:off x="72000" y="3588480"/>
            <a:ext cx="3631320" cy="2747520"/>
          </a:xfrm>
          <a:prstGeom prst="rect">
            <a:avLst/>
          </a:prstGeom>
          <a:ln>
            <a:noFill/>
          </a:ln>
        </p:spPr>
      </p:pic>
      <p:pic>
        <p:nvPicPr>
          <p:cNvPr id="167" name="Picture 7" descr=""/>
          <p:cNvPicPr/>
          <p:nvPr/>
        </p:nvPicPr>
        <p:blipFill>
          <a:blip r:embed="rId2"/>
          <a:stretch/>
        </p:blipFill>
        <p:spPr>
          <a:xfrm>
            <a:off x="3888000" y="3744000"/>
            <a:ext cx="1772640" cy="2316960"/>
          </a:xfrm>
          <a:prstGeom prst="rect">
            <a:avLst/>
          </a:prstGeom>
          <a:ln>
            <a:solidFill>
              <a:srgbClr val="7f7f7f"/>
            </a:solidFill>
          </a:ln>
          <a:effectLst>
            <a:outerShdw blurRad="50800" dir="2700000" dist="37674">
              <a:srgbClr val="000000">
                <a:alpha val="43000"/>
              </a:srgbClr>
            </a:outerShdw>
          </a:effectLst>
        </p:spPr>
      </p:pic>
      <p:pic>
        <p:nvPicPr>
          <p:cNvPr id="168" name="" descr=""/>
          <p:cNvPicPr/>
          <p:nvPr/>
        </p:nvPicPr>
        <p:blipFill>
          <a:blip r:embed="rId3"/>
          <a:stretch/>
        </p:blipFill>
        <p:spPr>
          <a:xfrm>
            <a:off x="5952240" y="3762360"/>
            <a:ext cx="3047760" cy="2285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9" dur="indefinite" restart="never" nodeType="tmRoot">
          <p:childTnLst>
            <p:seq>
              <p:cTn id="3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CustomShape 1"/>
          <p:cNvSpPr/>
          <p:nvPr/>
        </p:nvSpPr>
        <p:spPr>
          <a:xfrm>
            <a:off x="102240" y="77760"/>
            <a:ext cx="6521760" cy="650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History of Particle Physics: neutrinos</a:t>
            </a:r>
            <a:endParaRPr b="0" lang="es-ES" sz="3200" spc="-1" strike="noStrike">
              <a:latin typeface="Arial"/>
            </a:endParaRPr>
          </a:p>
        </p:txBody>
      </p:sp>
      <p:sp>
        <p:nvSpPr>
          <p:cNvPr id="170" name="CustomShape 2"/>
          <p:cNvSpPr/>
          <p:nvPr/>
        </p:nvSpPr>
        <p:spPr>
          <a:xfrm>
            <a:off x="0" y="713880"/>
            <a:ext cx="9268560" cy="867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34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The study of radioactive decays (beta decays) suggested a possible 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non-conservation of energy</a:t>
            </a:r>
            <a:endParaRPr b="0" lang="es-ES" sz="1800" spc="-1" strike="noStrike">
              <a:latin typeface="Arial"/>
            </a:endParaRPr>
          </a:p>
          <a:p>
            <a:pPr marL="216000" indent="-2134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Pauli interpreted this phenomenom by postulating a new non-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detectable additional particle</a:t>
            </a:r>
            <a:endParaRPr b="0" lang="es-ES" sz="1800" spc="-1" strike="noStrike">
              <a:latin typeface="Arial"/>
            </a:endParaRPr>
          </a:p>
          <a:p>
            <a:pPr marL="216000" indent="-2134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In 1932 Fermi included this idea in his theory of nuclear decays</a:t>
            </a:r>
            <a:endParaRPr b="0" lang="es-ES" sz="1800" spc="-1" strike="noStrike">
              <a:latin typeface="Arial"/>
            </a:endParaRPr>
          </a:p>
          <a:p>
            <a:pPr marL="216000" indent="-2134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In 1950, Cowan and Raines managed to design an experiment to 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detect neutrinos (indirectly)</a:t>
            </a:r>
            <a:endParaRPr b="0" lang="es-ES" sz="1800" spc="-1" strike="noStrike"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The idea was to use an inverted beta decay 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171" name="" descr=""/>
          <p:cNvPicPr/>
          <p:nvPr/>
        </p:nvPicPr>
        <p:blipFill>
          <a:blip r:embed="rId1"/>
          <a:stretch/>
        </p:blipFill>
        <p:spPr>
          <a:xfrm>
            <a:off x="2736000" y="3888000"/>
            <a:ext cx="2409120" cy="1638000"/>
          </a:xfrm>
          <a:prstGeom prst="rect">
            <a:avLst/>
          </a:prstGeom>
          <a:ln>
            <a:noFill/>
          </a:ln>
        </p:spPr>
      </p:pic>
      <p:pic>
        <p:nvPicPr>
          <p:cNvPr id="172" name="Picture 4" descr=""/>
          <p:cNvPicPr/>
          <p:nvPr/>
        </p:nvPicPr>
        <p:blipFill>
          <a:blip r:embed="rId2"/>
          <a:stretch/>
        </p:blipFill>
        <p:spPr>
          <a:xfrm>
            <a:off x="923760" y="3168000"/>
            <a:ext cx="1069200" cy="1512000"/>
          </a:xfrm>
          <a:prstGeom prst="rect">
            <a:avLst/>
          </a:prstGeom>
          <a:ln>
            <a:solidFill>
              <a:srgbClr val="7f7f7f"/>
            </a:solidFill>
          </a:ln>
          <a:effectLst>
            <a:outerShdw blurRad="50800" dir="2700000" dist="37674">
              <a:srgbClr val="000000">
                <a:alpha val="43000"/>
              </a:srgbClr>
            </a:outerShdw>
          </a:effectLst>
        </p:spPr>
      </p:pic>
      <p:pic>
        <p:nvPicPr>
          <p:cNvPr id="173" name="Picture 5" descr=""/>
          <p:cNvPicPr/>
          <p:nvPr/>
        </p:nvPicPr>
        <p:blipFill>
          <a:blip r:embed="rId3"/>
          <a:stretch/>
        </p:blipFill>
        <p:spPr>
          <a:xfrm>
            <a:off x="901080" y="4824000"/>
            <a:ext cx="1079280" cy="1512000"/>
          </a:xfrm>
          <a:prstGeom prst="rect">
            <a:avLst/>
          </a:prstGeom>
          <a:ln>
            <a:solidFill>
              <a:srgbClr val="7f7f7f"/>
            </a:solidFill>
          </a:ln>
          <a:effectLst>
            <a:outerShdw blurRad="50800" dir="2700000" dist="37674">
              <a:srgbClr val="000000">
                <a:alpha val="43000"/>
              </a:srgbClr>
            </a:outerShdw>
          </a:effectLst>
        </p:spPr>
      </p:pic>
      <p:pic>
        <p:nvPicPr>
          <p:cNvPr id="174" name="Picture 9" descr=""/>
          <p:cNvPicPr/>
          <p:nvPr/>
        </p:nvPicPr>
        <p:blipFill>
          <a:blip r:embed="rId4"/>
          <a:stretch/>
        </p:blipFill>
        <p:spPr>
          <a:xfrm>
            <a:off x="4752000" y="2592000"/>
            <a:ext cx="1702800" cy="300240"/>
          </a:xfrm>
          <a:prstGeom prst="rect">
            <a:avLst/>
          </a:prstGeom>
          <a:ln>
            <a:noFill/>
          </a:ln>
        </p:spPr>
      </p:pic>
      <p:pic>
        <p:nvPicPr>
          <p:cNvPr id="175" name="Picture 15" descr=""/>
          <p:cNvPicPr/>
          <p:nvPr/>
        </p:nvPicPr>
        <p:blipFill>
          <a:blip r:embed="rId5"/>
          <a:stretch/>
        </p:blipFill>
        <p:spPr>
          <a:xfrm>
            <a:off x="6041160" y="2991960"/>
            <a:ext cx="2526840" cy="3416040"/>
          </a:xfrm>
          <a:prstGeom prst="rect">
            <a:avLst/>
          </a:prstGeom>
          <a:ln>
            <a:solidFill>
              <a:srgbClr val="7f7f7f"/>
            </a:solidFill>
          </a:ln>
          <a:effectLst>
            <a:outerShdw blurRad="50800" dir="2700000" dist="37674">
              <a:srgbClr val="000000">
                <a:alpha val="43000"/>
              </a:srgbClr>
            </a:outerShdw>
          </a:effectLst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1" dur="indefinite" restart="never" nodeType="tmRoot">
          <p:childTnLst>
            <p:seq>
              <p:cTn id="3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CustomShape 1"/>
          <p:cNvSpPr/>
          <p:nvPr/>
        </p:nvSpPr>
        <p:spPr>
          <a:xfrm>
            <a:off x="102240" y="77760"/>
            <a:ext cx="8033760" cy="650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History of Particle Physics: mesons and barions</a:t>
            </a:r>
            <a:endParaRPr b="0" lang="es-ES" sz="3200" spc="-1" strike="noStrike">
              <a:latin typeface="Arial"/>
            </a:endParaRPr>
          </a:p>
        </p:txBody>
      </p:sp>
      <p:sp>
        <p:nvSpPr>
          <p:cNvPr id="177" name="CustomShape 2"/>
          <p:cNvSpPr/>
          <p:nvPr/>
        </p:nvSpPr>
        <p:spPr>
          <a:xfrm>
            <a:off x="0" y="713880"/>
            <a:ext cx="9268560" cy="867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34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Experiments in different accelerators yielded to the discovery of several mesons </a:t>
            </a:r>
            <a:endParaRPr b="0" lang="es-ES" sz="1800" spc="-1" strike="noStrike"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Pions, kaons, omegas, etc</a:t>
            </a:r>
            <a:endParaRPr b="0" lang="es-ES" sz="1800" spc="-1" strike="noStrike">
              <a:latin typeface="Arial"/>
            </a:endParaRPr>
          </a:p>
          <a:p>
            <a:pPr marL="216000" indent="-2134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The study of radioactive decays (beta decays) suggested a possible non-conservation of energy</a:t>
            </a:r>
            <a:endParaRPr b="0" lang="es-ES" sz="1800" spc="-1" strike="noStrike">
              <a:latin typeface="Arial"/>
            </a:endParaRPr>
          </a:p>
          <a:p>
            <a:pPr marL="216000" indent="-2134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Pauli interpreted this phenomenom by postulating a new non-detectable additional particle</a:t>
            </a:r>
            <a:endParaRPr b="0" lang="es-ES" sz="1800" spc="-1" strike="noStrike">
              <a:latin typeface="Arial"/>
            </a:endParaRPr>
          </a:p>
          <a:p>
            <a:pPr marL="216000" indent="-2134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In 1932 Fermi included this idea in his theory of nuclear decays</a:t>
            </a:r>
            <a:endParaRPr b="0" lang="es-ES" sz="1800" spc="-1" strike="noStrike">
              <a:latin typeface="Arial"/>
            </a:endParaRPr>
          </a:p>
          <a:p>
            <a:pPr marL="216000" indent="-2134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In 1950, Cowan and Raines managed to design an experiment to detect neutrinos (indirectly)</a:t>
            </a:r>
            <a:endParaRPr b="0" lang="es-ES" sz="1800" spc="-1" strike="noStrike"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The idea was to use an inverted beta decay </a:t>
            </a:r>
            <a:endParaRPr b="0" lang="es-E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3" dur="indefinite" restart="never" nodeType="tmRoot">
          <p:childTnLst>
            <p:seq>
              <p:cTn id="3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CustomShape 1"/>
          <p:cNvSpPr/>
          <p:nvPr/>
        </p:nvSpPr>
        <p:spPr>
          <a:xfrm>
            <a:off x="-5760" y="77760"/>
            <a:ext cx="8571960" cy="650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Particle detectors</a:t>
            </a:r>
            <a:endParaRPr b="0" lang="es-ES" sz="3200" spc="-1" strike="noStrike">
              <a:latin typeface="Arial"/>
            </a:endParaRPr>
          </a:p>
        </p:txBody>
      </p:sp>
      <p:sp>
        <p:nvSpPr>
          <p:cNvPr id="179" name="CustomShape 2"/>
          <p:cNvSpPr/>
          <p:nvPr/>
        </p:nvSpPr>
        <p:spPr>
          <a:xfrm>
            <a:off x="108000" y="713880"/>
            <a:ext cx="9232560" cy="1156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34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When a relativistic charged particle crosses a boundary between two materials with different dielectric properties, radiation is emitted, mostly in the form of X-rays</a:t>
            </a:r>
            <a:endParaRPr b="0" lang="es-ES" sz="1800" spc="-1" strike="noStrike">
              <a:latin typeface="Arial"/>
            </a:endParaRPr>
          </a:p>
          <a:p>
            <a:pPr marL="216000" indent="-2134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This effect appears because the electric field generated by the particle is different at both sides</a:t>
            </a:r>
            <a:endParaRPr b="0" lang="es-E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5" dur="indefinite" restart="never" nodeType="tmRoot">
          <p:childTnLst>
            <p:seq>
              <p:cTn id="3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" descr=""/>
          <p:cNvPicPr/>
          <p:nvPr/>
        </p:nvPicPr>
        <p:blipFill>
          <a:blip r:embed="rId1"/>
          <a:stretch/>
        </p:blipFill>
        <p:spPr>
          <a:xfrm>
            <a:off x="2880" y="-15840"/>
            <a:ext cx="9140040" cy="68544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" descr=""/>
          <p:cNvPicPr/>
          <p:nvPr/>
        </p:nvPicPr>
        <p:blipFill>
          <a:blip r:embed="rId1"/>
          <a:stretch/>
        </p:blipFill>
        <p:spPr>
          <a:xfrm>
            <a:off x="194760" y="4680000"/>
            <a:ext cx="3440160" cy="1246320"/>
          </a:xfrm>
          <a:prstGeom prst="rect">
            <a:avLst/>
          </a:prstGeom>
          <a:ln>
            <a:noFill/>
          </a:ln>
        </p:spPr>
      </p:pic>
      <p:sp>
        <p:nvSpPr>
          <p:cNvPr id="90" name="CustomShape 1"/>
          <p:cNvSpPr/>
          <p:nvPr/>
        </p:nvSpPr>
        <p:spPr>
          <a:xfrm>
            <a:off x="-5760" y="77760"/>
            <a:ext cx="4756680" cy="650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What is Particle Physics?</a:t>
            </a:r>
            <a:endParaRPr b="0" lang="es-ES" sz="3200" spc="-1" strike="noStrike">
              <a:latin typeface="Arial"/>
            </a:endParaRPr>
          </a:p>
        </p:txBody>
      </p:sp>
      <p:sp>
        <p:nvSpPr>
          <p:cNvPr id="91" name="CustomShape 2"/>
          <p:cNvSpPr/>
          <p:nvPr/>
        </p:nvSpPr>
        <p:spPr>
          <a:xfrm>
            <a:off x="180000" y="713880"/>
            <a:ext cx="9232560" cy="4517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34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Subject that studies the fundamental components of Nature and their interactions</a:t>
            </a:r>
            <a:endParaRPr b="0" lang="es-ES" sz="1800" spc="-1" strike="noStrike">
              <a:latin typeface="Arial"/>
            </a:endParaRPr>
          </a:p>
          <a:p>
            <a:pPr marL="216000" indent="-2134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Nowadays our knowledge about fundamental particles is condensed in the </a:t>
            </a:r>
            <a:r>
              <a:rPr b="1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Standard Model</a:t>
            </a:r>
            <a:endParaRPr b="0" lang="es-ES" sz="1800" spc="-1" strike="noStrike">
              <a:latin typeface="Arial"/>
            </a:endParaRPr>
          </a:p>
          <a:p>
            <a:pPr marL="216000" indent="-2134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Experimental foundation:</a:t>
            </a:r>
            <a:endParaRPr b="0" lang="es-ES" sz="1800" spc="-1" strike="noStrike">
              <a:latin typeface="Arial"/>
            </a:endParaRPr>
          </a:p>
          <a:p>
            <a:pPr lvl="1" marL="432000" indent="-2149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Collision experiments at higher and higher energies to reveal the features of the particles</a:t>
            </a:r>
            <a:endParaRPr b="0" lang="es-ES" sz="1800" spc="-1" strike="noStrike">
              <a:latin typeface="Arial"/>
            </a:endParaRPr>
          </a:p>
          <a:p>
            <a:pPr lvl="1" marL="432000" indent="-2149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Need higher energies to explore smaller and smaller spatial scales </a:t>
            </a:r>
            <a:endParaRPr b="0" lang="es-ES" sz="1800" spc="-1" strike="noStrike">
              <a:latin typeface="Arial"/>
            </a:endParaRPr>
          </a:p>
          <a:p>
            <a:pPr marL="216000" indent="-2134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Theoretical foundation:</a:t>
            </a:r>
            <a:endParaRPr b="0" lang="es-ES" sz="1800" spc="-1" strike="noStrike">
              <a:latin typeface="Arial"/>
            </a:endParaRPr>
          </a:p>
          <a:p>
            <a:pPr lvl="1" marL="432000" indent="-2149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Quantum Field Theory built on top of Quantum Mechanics and Special Relativity</a:t>
            </a:r>
            <a:endParaRPr b="0" lang="es-ES" sz="1800" spc="-1" strike="noStrike">
              <a:latin typeface="Arial"/>
            </a:endParaRPr>
          </a:p>
          <a:p>
            <a:pPr marL="216000" indent="-2134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The history of Particle Physics is the history of achieving larger and larger energies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92" name="Line 3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93" name="Line 4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94" name="" descr=""/>
          <p:cNvPicPr/>
          <p:nvPr/>
        </p:nvPicPr>
        <p:blipFill>
          <a:blip r:embed="rId2"/>
          <a:stretch/>
        </p:blipFill>
        <p:spPr>
          <a:xfrm>
            <a:off x="3710520" y="4104000"/>
            <a:ext cx="2768400" cy="2518920"/>
          </a:xfrm>
          <a:prstGeom prst="rect">
            <a:avLst/>
          </a:prstGeom>
          <a:ln>
            <a:noFill/>
          </a:ln>
        </p:spPr>
      </p:pic>
      <p:sp>
        <p:nvSpPr>
          <p:cNvPr id="95" name="Line 5"/>
          <p:cNvSpPr/>
          <p:nvPr/>
        </p:nvSpPr>
        <p:spPr>
          <a:xfrm>
            <a:off x="2088000" y="4788000"/>
            <a:ext cx="756000" cy="360"/>
          </a:xfrm>
          <a:prstGeom prst="line">
            <a:avLst/>
          </a:prstGeom>
          <a:ln w="38160">
            <a:solidFill>
              <a:srgbClr val="ff0000"/>
            </a:solidFill>
            <a:round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96" name="Line 6"/>
          <p:cNvSpPr/>
          <p:nvPr/>
        </p:nvSpPr>
        <p:spPr>
          <a:xfrm>
            <a:off x="4140000" y="4644000"/>
            <a:ext cx="756000" cy="360"/>
          </a:xfrm>
          <a:prstGeom prst="line">
            <a:avLst/>
          </a:prstGeom>
          <a:ln w="29160">
            <a:solidFill>
              <a:srgbClr val="ff0000"/>
            </a:solidFill>
            <a:round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97" name="CustomShape 7"/>
          <p:cNvSpPr/>
          <p:nvPr/>
        </p:nvSpPr>
        <p:spPr>
          <a:xfrm>
            <a:off x="2340000" y="4333680"/>
            <a:ext cx="35892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s-ES" sz="1800" spc="-1" strike="noStrike">
                <a:solidFill>
                  <a:srgbClr val="ce181e"/>
                </a:solidFill>
                <a:latin typeface="Arial"/>
                <a:ea typeface="Arial"/>
              </a:rPr>
              <a:t>λ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98" name="CustomShape 8"/>
          <p:cNvSpPr/>
          <p:nvPr/>
        </p:nvSpPr>
        <p:spPr>
          <a:xfrm>
            <a:off x="4392000" y="4297680"/>
            <a:ext cx="35892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s-ES" sz="1800" spc="-1" strike="noStrike">
                <a:solidFill>
                  <a:srgbClr val="ce181e"/>
                </a:solidFill>
                <a:latin typeface="Arial"/>
                <a:ea typeface="Arial"/>
              </a:rPr>
              <a:t>d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99" name="Line 9"/>
          <p:cNvSpPr/>
          <p:nvPr/>
        </p:nvSpPr>
        <p:spPr>
          <a:xfrm>
            <a:off x="1008000" y="6264000"/>
            <a:ext cx="2016000" cy="360"/>
          </a:xfrm>
          <a:prstGeom prst="line">
            <a:avLst/>
          </a:prstGeom>
          <a:ln>
            <a:solidFill>
              <a:srgbClr val="0000ff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00" name="CustomShape 10"/>
          <p:cNvSpPr/>
          <p:nvPr/>
        </p:nvSpPr>
        <p:spPr>
          <a:xfrm>
            <a:off x="6444000" y="4572000"/>
            <a:ext cx="2482920" cy="1401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15000"/>
              </a:lnSpc>
            </a:pPr>
            <a:r>
              <a:rPr b="0" lang="es-ES" sz="1500" spc="-1" strike="noStrike">
                <a:solidFill>
                  <a:srgbClr val="0000ff"/>
                </a:solidFill>
                <a:latin typeface="Arial"/>
                <a:ea typeface="DejaVu Sans"/>
              </a:rPr>
              <a:t>Debroglie: </a:t>
            </a:r>
            <a:endParaRPr b="0" lang="es-ES" sz="1500" spc="-1" strike="noStrike"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s-ES" sz="1500" spc="-1" strike="noStrike">
                <a:solidFill>
                  <a:srgbClr val="0000ff"/>
                </a:solidFill>
                <a:latin typeface="Arial"/>
                <a:ea typeface="DejaVu Sans"/>
              </a:rPr>
              <a:t>Wave-Particle duality</a:t>
            </a:r>
            <a:endParaRPr b="0" lang="es-ES" sz="1500" spc="-1" strike="noStrike">
              <a:latin typeface="Arial"/>
            </a:endParaRPr>
          </a:p>
          <a:p>
            <a:pPr>
              <a:lnSpc>
                <a:spcPct val="115000"/>
              </a:lnSpc>
            </a:pPr>
            <a:endParaRPr b="0" lang="es-ES" sz="1500" spc="-1" strike="noStrike"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s-ES" sz="1500" spc="-1" strike="noStrike">
                <a:solidFill>
                  <a:srgbClr val="ce181e"/>
                </a:solidFill>
                <a:latin typeface="Arial"/>
                <a:ea typeface="DejaVu Sans"/>
              </a:rPr>
              <a:t>Wave properties:</a:t>
            </a:r>
            <a:endParaRPr b="0" lang="es-ES" sz="1500" spc="-1" strike="noStrike"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s-ES" sz="1500" spc="-1" strike="noStrike">
                <a:solidFill>
                  <a:srgbClr val="ce181e"/>
                </a:solidFill>
                <a:latin typeface="Arial"/>
                <a:ea typeface="DejaVu Sans"/>
              </a:rPr>
              <a:t>To resolve an object </a:t>
            </a:r>
            <a:r>
              <a:rPr b="0" lang="es-ES" sz="1500" spc="-1" strike="noStrike">
                <a:solidFill>
                  <a:srgbClr val="ce181e"/>
                </a:solidFill>
                <a:latin typeface="Arial"/>
                <a:ea typeface="Arial"/>
              </a:rPr>
              <a:t>λ ~ d</a:t>
            </a:r>
            <a:endParaRPr b="0" lang="es-ES" sz="15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CustomShape 1"/>
          <p:cNvSpPr/>
          <p:nvPr/>
        </p:nvSpPr>
        <p:spPr>
          <a:xfrm>
            <a:off x="-41760" y="77760"/>
            <a:ext cx="9184680" cy="650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History of Particle Physics: beginnings XIX century</a:t>
            </a:r>
            <a:endParaRPr b="0" lang="es-ES" sz="3200" spc="-1" strike="noStrike">
              <a:latin typeface="Arial"/>
            </a:endParaRPr>
          </a:p>
        </p:txBody>
      </p:sp>
      <p:sp>
        <p:nvSpPr>
          <p:cNvPr id="102" name="CustomShape 2"/>
          <p:cNvSpPr/>
          <p:nvPr/>
        </p:nvSpPr>
        <p:spPr>
          <a:xfrm>
            <a:off x="180000" y="713880"/>
            <a:ext cx="9232560" cy="867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34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Dalton postulates that all substances might be composed of single units or atoms</a:t>
            </a:r>
            <a:endParaRPr b="0" lang="es-ES" sz="1800" spc="-1" strike="noStrike">
              <a:latin typeface="Arial"/>
            </a:endParaRPr>
          </a:p>
          <a:p>
            <a:pPr lvl="1" marL="432000" indent="-2149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As a consecuence of his observations in chemical reaction experiments</a:t>
            </a:r>
            <a:endParaRPr b="0" lang="es-ES" sz="1800" spc="-1" strike="noStrike">
              <a:latin typeface="Arial"/>
            </a:endParaRPr>
          </a:p>
          <a:p>
            <a:pPr marL="216000" indent="-2134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In the late 1800 the atoms were being classified according to the properties </a:t>
            </a:r>
            <a:endParaRPr b="0" lang="es-ES" sz="1800" spc="-1" strike="noStrike">
              <a:latin typeface="Arial"/>
            </a:endParaRPr>
          </a:p>
          <a:p>
            <a:pPr lvl="1" marL="432000" indent="-2149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This consolidates with the development of the periodic table by Mendeleev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103" name="Picture 7" descr=""/>
          <p:cNvPicPr/>
          <p:nvPr/>
        </p:nvPicPr>
        <p:blipFill>
          <a:blip r:embed="rId1"/>
          <a:stretch/>
        </p:blipFill>
        <p:spPr>
          <a:xfrm>
            <a:off x="1584000" y="2506320"/>
            <a:ext cx="6190920" cy="405828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r="2700000" dist="37674">
              <a:srgbClr val="000000">
                <a:alpha val="43000"/>
              </a:srgbClr>
            </a:outerShdw>
          </a:effectLst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CustomShape 1"/>
          <p:cNvSpPr/>
          <p:nvPr/>
        </p:nvSpPr>
        <p:spPr>
          <a:xfrm>
            <a:off x="-41760" y="77760"/>
            <a:ext cx="7888680" cy="650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History of Particle Physics: decade of 1890</a:t>
            </a:r>
            <a:endParaRPr b="0" lang="es-ES" sz="3200" spc="-1" strike="noStrike">
              <a:latin typeface="Arial"/>
            </a:endParaRPr>
          </a:p>
        </p:txBody>
      </p:sp>
      <p:sp>
        <p:nvSpPr>
          <p:cNvPr id="105" name="CustomShape 2"/>
          <p:cNvSpPr/>
          <p:nvPr/>
        </p:nvSpPr>
        <p:spPr>
          <a:xfrm>
            <a:off x="72000" y="713880"/>
            <a:ext cx="9232560" cy="867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34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New unstable elements being investigated by M. and P. Curie, H. Bequerel and E. Rutherford</a:t>
            </a:r>
            <a:endParaRPr b="0" lang="es-ES" sz="1800" spc="-1" strike="noStrike">
              <a:latin typeface="Arial"/>
            </a:endParaRPr>
          </a:p>
          <a:p>
            <a:pPr lvl="1" marL="432000" indent="-2149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Radioactivity: spontaneous emission of particles from some species of atoms</a:t>
            </a:r>
            <a:endParaRPr b="0" lang="es-ES" sz="1800" spc="-1" strike="noStrike">
              <a:latin typeface="Arial"/>
            </a:endParaRPr>
          </a:p>
          <a:p>
            <a:pPr marL="216000" indent="-2134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At this moment it was determined that there were 3 different kinds of radiation:</a:t>
            </a:r>
            <a:endParaRPr b="0" lang="es-ES" sz="1800" spc="-1" strike="noStrike">
              <a:latin typeface="Arial"/>
            </a:endParaRPr>
          </a:p>
          <a:p>
            <a:pPr lvl="1" marL="432000" indent="-2149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AR PL Mingti2L Big5"/>
              </a:rPr>
              <a:t>Radiation </a:t>
            </a:r>
            <a:r>
              <a:rPr b="0" lang="es-ES" sz="1800" spc="-1" strike="noStrike">
                <a:solidFill>
                  <a:srgbClr val="000000"/>
                </a:solidFill>
                <a:latin typeface="AR PL Mingti2L Big5"/>
                <a:ea typeface="AR PL Mingti2L Big5"/>
              </a:rPr>
              <a:t>α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AR PL Mingti2L Big5"/>
              </a:rPr>
              <a:t> → 2 electric charge and about 4 times proton mass</a:t>
            </a:r>
            <a:endParaRPr b="0" lang="es-ES" sz="1800" spc="-1" strike="noStrike">
              <a:latin typeface="Arial"/>
            </a:endParaRPr>
          </a:p>
          <a:p>
            <a:pPr lvl="1" marL="432000" indent="-2149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AR PL Mingti2L Big5"/>
              </a:rPr>
              <a:t>Radiation β→ -1 electric charge and about 1/1800 the proton mass</a:t>
            </a:r>
            <a:endParaRPr b="0" lang="es-ES" sz="1800" spc="-1" strike="noStrike">
              <a:latin typeface="Arial"/>
            </a:endParaRPr>
          </a:p>
          <a:p>
            <a:pPr lvl="1" marL="432000" indent="-2149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AR PL Mingti2L Big5"/>
              </a:rPr>
              <a:t>Radiation γ→ electrically neutral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106" name="Picture 9" descr=""/>
          <p:cNvPicPr/>
          <p:nvPr/>
        </p:nvPicPr>
        <p:blipFill>
          <a:blip r:embed="rId1"/>
          <a:stretch/>
        </p:blipFill>
        <p:spPr>
          <a:xfrm>
            <a:off x="5652000" y="2952360"/>
            <a:ext cx="3238920" cy="3562920"/>
          </a:xfrm>
          <a:prstGeom prst="rect">
            <a:avLst/>
          </a:prstGeom>
          <a:ln>
            <a:solidFill>
              <a:srgbClr val="7f7f7f"/>
            </a:solidFill>
          </a:ln>
          <a:effectLst>
            <a:outerShdw blurRad="50800" dir="2700000" dist="37674">
              <a:srgbClr val="000000">
                <a:alpha val="43000"/>
              </a:srgbClr>
            </a:outerShdw>
          </a:effectLst>
        </p:spPr>
      </p:pic>
      <p:pic>
        <p:nvPicPr>
          <p:cNvPr id="107" name="Picture 11" descr=""/>
          <p:cNvPicPr/>
          <p:nvPr/>
        </p:nvPicPr>
        <p:blipFill>
          <a:blip r:embed="rId2"/>
          <a:stretch/>
        </p:blipFill>
        <p:spPr>
          <a:xfrm>
            <a:off x="909360" y="4084560"/>
            <a:ext cx="3841560" cy="14223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CustomShape 1"/>
          <p:cNvSpPr/>
          <p:nvPr/>
        </p:nvSpPr>
        <p:spPr>
          <a:xfrm>
            <a:off x="-41760" y="77760"/>
            <a:ext cx="8968680" cy="650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History of Particle Physics: discovery of the electron</a:t>
            </a:r>
            <a:endParaRPr b="0" lang="es-ES" sz="3200" spc="-1" strike="noStrike">
              <a:latin typeface="Arial"/>
            </a:endParaRPr>
          </a:p>
        </p:txBody>
      </p:sp>
      <p:sp>
        <p:nvSpPr>
          <p:cNvPr id="109" name="CustomShape 2"/>
          <p:cNvSpPr/>
          <p:nvPr/>
        </p:nvSpPr>
        <p:spPr>
          <a:xfrm>
            <a:off x="72000" y="713880"/>
            <a:ext cx="9232560" cy="867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34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For a number of years physicist have generated “cathode rays”</a:t>
            </a:r>
            <a:endParaRPr b="0" lang="es-ES" sz="1800" spc="-1" strike="noStrike">
              <a:latin typeface="Arial"/>
            </a:endParaRPr>
          </a:p>
          <a:p>
            <a:pPr lvl="1" marL="432000" indent="-2149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By simply heating filaments inside gas-filled tubes and applying an electric field </a:t>
            </a:r>
            <a:endParaRPr b="0" lang="es-ES" sz="1800" spc="-1" strike="noStrike">
              <a:latin typeface="Arial"/>
            </a:endParaRPr>
          </a:p>
          <a:p>
            <a:pPr marL="216000" indent="-2134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In 1987 J.J. Thompson attempted to measure the ratio of charge/mass of cathode rays</a:t>
            </a:r>
            <a:endParaRPr b="0" lang="es-ES" sz="1800" spc="-1" strike="noStrike">
              <a:latin typeface="Arial"/>
            </a:endParaRPr>
          </a:p>
          <a:p>
            <a:pPr lvl="1" marL="432000" indent="-2149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Put a cathode ray into a known electric or magnetic field</a:t>
            </a:r>
            <a:endParaRPr b="0" lang="es-ES" sz="1800" spc="-1" strike="noStrike">
              <a:latin typeface="Arial"/>
            </a:endParaRPr>
          </a:p>
          <a:p>
            <a:pPr lvl="1" marL="432000" indent="-2149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Measure the cathode ray’s deflection</a:t>
            </a:r>
            <a:endParaRPr b="0" lang="es-ES" sz="1800" spc="-1" strike="noStrike">
              <a:latin typeface="Arial"/>
            </a:endParaRPr>
          </a:p>
          <a:p>
            <a:pPr lvl="1" marL="432000" indent="-2149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If they are composed of discrete charges → deflection compatible with Lorentz force</a:t>
            </a:r>
            <a:endParaRPr b="0" lang="es-ES" sz="1800" spc="-1" strike="noStrike">
              <a:latin typeface="Arial"/>
            </a:endParaRPr>
          </a:p>
          <a:p>
            <a:pPr marL="216000" indent="-2134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Thompson found that this ratio was ~ 1000 larger than for any known ion</a:t>
            </a:r>
            <a:endParaRPr b="0" lang="es-ES" sz="1800" spc="-1" strike="noStrike">
              <a:latin typeface="Arial"/>
            </a:endParaRPr>
          </a:p>
          <a:p>
            <a:pPr lvl="1" marL="432000" indent="-2149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He concluded this was a new kind of particle and named it “electron”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110" name="Picture 10" descr=""/>
          <p:cNvPicPr/>
          <p:nvPr/>
        </p:nvPicPr>
        <p:blipFill>
          <a:blip r:embed="rId1"/>
          <a:stretch/>
        </p:blipFill>
        <p:spPr>
          <a:xfrm>
            <a:off x="936000" y="4320000"/>
            <a:ext cx="3318840" cy="2219040"/>
          </a:xfrm>
          <a:prstGeom prst="rect">
            <a:avLst/>
          </a:prstGeom>
          <a:ln>
            <a:noFill/>
          </a:ln>
          <a:effectLst>
            <a:outerShdw blurRad="50800" dir="2700000" dist="37674">
              <a:srgbClr val="000000">
                <a:alpha val="43000"/>
              </a:srgbClr>
            </a:outerShdw>
          </a:effectLst>
        </p:spPr>
      </p:pic>
      <p:pic>
        <p:nvPicPr>
          <p:cNvPr id="111" name="Picture 11" descr=""/>
          <p:cNvPicPr/>
          <p:nvPr/>
        </p:nvPicPr>
        <p:blipFill>
          <a:blip r:embed="rId2"/>
          <a:stretch/>
        </p:blipFill>
        <p:spPr>
          <a:xfrm>
            <a:off x="5436000" y="4678200"/>
            <a:ext cx="2351520" cy="828720"/>
          </a:xfrm>
          <a:prstGeom prst="rect">
            <a:avLst/>
          </a:prstGeom>
          <a:ln>
            <a:noFill/>
          </a:ln>
        </p:spPr>
      </p:pic>
      <p:sp>
        <p:nvSpPr>
          <p:cNvPr id="112" name="CustomShape 3"/>
          <p:cNvSpPr/>
          <p:nvPr/>
        </p:nvSpPr>
        <p:spPr>
          <a:xfrm>
            <a:off x="5403960" y="5760360"/>
            <a:ext cx="2622960" cy="470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s-ES" sz="2200" spc="-1" strike="noStrike">
                <a:solidFill>
                  <a:srgbClr val="000000"/>
                </a:solidFill>
                <a:latin typeface="Tw Cen MT"/>
                <a:ea typeface="DejaVu Sans"/>
              </a:rPr>
              <a:t>m</a:t>
            </a:r>
            <a:r>
              <a:rPr b="0" lang="es-ES" sz="2200" spc="-1" strike="noStrike" baseline="-25000">
                <a:solidFill>
                  <a:srgbClr val="000000"/>
                </a:solidFill>
                <a:latin typeface="Tw Cen MT"/>
                <a:ea typeface="DejaVu Sans"/>
              </a:rPr>
              <a:t>e</a:t>
            </a:r>
            <a:r>
              <a:rPr b="0" lang="es-ES" sz="2200" spc="-1" strike="noStrike">
                <a:solidFill>
                  <a:srgbClr val="000000"/>
                </a:solidFill>
                <a:latin typeface="Tw Cen MT"/>
                <a:ea typeface="DejaVu Sans"/>
              </a:rPr>
              <a:t>= 0.511MeV/c</a:t>
            </a:r>
            <a:r>
              <a:rPr b="0" lang="es-ES" sz="2200" spc="-1" strike="noStrike" baseline="30000">
                <a:solidFill>
                  <a:srgbClr val="000000"/>
                </a:solidFill>
                <a:latin typeface="Tw Cen MT"/>
                <a:ea typeface="DejaVu Sans"/>
              </a:rPr>
              <a:t>2</a:t>
            </a:r>
            <a:endParaRPr b="0" lang="es-ES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CustomShape 1"/>
          <p:cNvSpPr/>
          <p:nvPr/>
        </p:nvSpPr>
        <p:spPr>
          <a:xfrm>
            <a:off x="-41760" y="77760"/>
            <a:ext cx="8968680" cy="650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History of Particle Physics: Thompson’s atom model</a:t>
            </a:r>
            <a:endParaRPr b="0" lang="es-ES" sz="3200" spc="-1" strike="noStrike">
              <a:latin typeface="Arial"/>
            </a:endParaRPr>
          </a:p>
        </p:txBody>
      </p:sp>
      <p:sp>
        <p:nvSpPr>
          <p:cNvPr id="114" name="CustomShape 2"/>
          <p:cNvSpPr/>
          <p:nvPr/>
        </p:nvSpPr>
        <p:spPr>
          <a:xfrm>
            <a:off x="72000" y="1224000"/>
            <a:ext cx="4606920" cy="4390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3480">
              <a:lnSpc>
                <a:spcPct val="150000"/>
              </a:lnSpc>
              <a:spcBef>
                <a:spcPts val="1701"/>
              </a:spcBef>
              <a:spcAft>
                <a:spcPts val="1701"/>
              </a:spcAft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Thompson correctly believed that electrons were fundamental components of the atoms</a:t>
            </a:r>
            <a:endParaRPr b="0" lang="es-ES" sz="1800" spc="-1" strike="noStrike">
              <a:latin typeface="Arial"/>
            </a:endParaRPr>
          </a:p>
          <a:p>
            <a:pPr marL="216000" indent="-213480">
              <a:lnSpc>
                <a:spcPct val="150000"/>
              </a:lnSpc>
              <a:spcBef>
                <a:spcPts val="1701"/>
              </a:spcBef>
              <a:spcAft>
                <a:spcPts val="1701"/>
              </a:spcAft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Since atoms were electrically neutral he postulated that point-like electrons should be somehow embedded in a “gel” of positive charge to yield a global neutral charge</a:t>
            </a:r>
            <a:endParaRPr b="0" lang="es-ES" sz="1800" spc="-1" strike="noStrike">
              <a:latin typeface="Arial"/>
            </a:endParaRPr>
          </a:p>
          <a:p>
            <a:pPr marL="216000" indent="-213480">
              <a:lnSpc>
                <a:spcPct val="150000"/>
              </a:lnSpc>
              <a:spcBef>
                <a:spcPts val="1701"/>
              </a:spcBef>
              <a:spcAft>
                <a:spcPts val="1701"/>
              </a:spcAft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This is the origin of the famous “plum- pudding” atom model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115" name="Picture 6" descr=""/>
          <p:cNvPicPr/>
          <p:nvPr/>
        </p:nvPicPr>
        <p:blipFill>
          <a:blip r:embed="rId1"/>
          <a:stretch/>
        </p:blipFill>
        <p:spPr>
          <a:xfrm>
            <a:off x="4737600" y="2100960"/>
            <a:ext cx="3495240" cy="3495240"/>
          </a:xfrm>
          <a:prstGeom prst="rect">
            <a:avLst/>
          </a:prstGeom>
          <a:ln>
            <a:noFill/>
          </a:ln>
        </p:spPr>
      </p:pic>
      <p:sp>
        <p:nvSpPr>
          <p:cNvPr id="116" name="CustomShape 3"/>
          <p:cNvSpPr/>
          <p:nvPr/>
        </p:nvSpPr>
        <p:spPr>
          <a:xfrm>
            <a:off x="4176000" y="5570280"/>
            <a:ext cx="4754520" cy="33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s-ES" sz="1600" spc="-1" strike="noStrike">
                <a:solidFill>
                  <a:srgbClr val="000000"/>
                </a:solidFill>
                <a:latin typeface="Tw Cen MT"/>
                <a:ea typeface="DejaVu Sans"/>
              </a:rPr>
              <a:t>Thomson’s plum-pudding model of the atom.</a:t>
            </a:r>
            <a:endParaRPr b="0" lang="es-ES" sz="1600" spc="-1" strike="noStrike">
              <a:latin typeface="Arial"/>
            </a:endParaRPr>
          </a:p>
        </p:txBody>
      </p:sp>
      <p:sp>
        <p:nvSpPr>
          <p:cNvPr id="117" name="CustomShape 4"/>
          <p:cNvSpPr/>
          <p:nvPr/>
        </p:nvSpPr>
        <p:spPr>
          <a:xfrm rot="5400000">
            <a:off x="6323040" y="2059920"/>
            <a:ext cx="654120" cy="217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len="med" type="triangle" w="med"/>
          </a:ln>
          <a:effectLst>
            <a:outerShdw blurRad="38100" dir="5400000" dist="29880" rotWithShape="0">
              <a:srgbClr val="000000">
                <a:alpha val="45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18" name="CustomShape 5"/>
          <p:cNvSpPr/>
          <p:nvPr/>
        </p:nvSpPr>
        <p:spPr>
          <a:xfrm>
            <a:off x="5550120" y="1392120"/>
            <a:ext cx="227988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s-ES" sz="1800" spc="-1" strike="noStrike">
                <a:solidFill>
                  <a:srgbClr val="000000"/>
                </a:solidFill>
                <a:latin typeface="Tw Cen MT"/>
                <a:ea typeface="DejaVu Sans"/>
              </a:rPr>
              <a:t>positively charged</a:t>
            </a:r>
            <a:br/>
            <a:r>
              <a:rPr b="0" lang="es-ES" sz="1800" spc="-1" strike="noStrike">
                <a:solidFill>
                  <a:srgbClr val="000000"/>
                </a:solidFill>
                <a:latin typeface="Tw Cen MT"/>
                <a:ea typeface="DejaVu Sans"/>
              </a:rPr>
              <a:t>“paste”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119" name="CustomShape 6"/>
          <p:cNvSpPr/>
          <p:nvPr/>
        </p:nvSpPr>
        <p:spPr>
          <a:xfrm rot="5400000">
            <a:off x="7009920" y="2189520"/>
            <a:ext cx="708480" cy="531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len="med" type="triangle" w="med"/>
          </a:ln>
          <a:effectLst>
            <a:outerShdw blurRad="38100" dir="5400000" dist="29880" rotWithShape="0">
              <a:srgbClr val="000000">
                <a:alpha val="45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20" name="CustomShape 7"/>
          <p:cNvSpPr/>
          <p:nvPr/>
        </p:nvSpPr>
        <p:spPr>
          <a:xfrm>
            <a:off x="7519320" y="1787040"/>
            <a:ext cx="1274040" cy="1186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s-ES" sz="1800" spc="-1" strike="noStrike">
                <a:solidFill>
                  <a:srgbClr val="000000"/>
                </a:solidFill>
                <a:latin typeface="Tw Cen MT"/>
                <a:ea typeface="DejaVu Sans"/>
              </a:rPr>
              <a:t>localized</a:t>
            </a:r>
            <a:br/>
            <a:r>
              <a:rPr b="0" lang="es-ES" sz="1800" spc="-1" strike="noStrike">
                <a:solidFill>
                  <a:srgbClr val="000000"/>
                </a:solidFill>
                <a:latin typeface="Tw Cen MT"/>
                <a:ea typeface="DejaVu Sans"/>
              </a:rPr>
              <a:t>electron</a:t>
            </a:r>
            <a:br/>
            <a:r>
              <a:rPr b="0" lang="es-ES" sz="1800" spc="-1" strike="noStrike">
                <a:solidFill>
                  <a:srgbClr val="000000"/>
                </a:solidFill>
                <a:latin typeface="Tw Cen MT"/>
                <a:ea typeface="DejaVu Sans"/>
              </a:rPr>
              <a:t>(negative</a:t>
            </a:r>
            <a:br/>
            <a:r>
              <a:rPr b="0" lang="es-ES" sz="1800" spc="-1" strike="noStrike">
                <a:solidFill>
                  <a:srgbClr val="000000"/>
                </a:solidFill>
                <a:latin typeface="Tw Cen MT"/>
                <a:ea typeface="DejaVu Sans"/>
              </a:rPr>
              <a:t>   charge)</a:t>
            </a:r>
            <a:endParaRPr b="0" lang="es-E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3" dur="indefinite" restart="never" nodeType="tmRoot">
          <p:childTnLst>
            <p:seq>
              <p:cTn id="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CustomShape 1"/>
          <p:cNvSpPr/>
          <p:nvPr/>
        </p:nvSpPr>
        <p:spPr>
          <a:xfrm>
            <a:off x="-41760" y="77760"/>
            <a:ext cx="8968680" cy="650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History of Particle Physics: Rutherford’s experiment</a:t>
            </a:r>
            <a:endParaRPr b="0" lang="es-ES" sz="3200" spc="-1" strike="noStrike">
              <a:latin typeface="Arial"/>
            </a:endParaRPr>
          </a:p>
        </p:txBody>
      </p:sp>
      <p:sp>
        <p:nvSpPr>
          <p:cNvPr id="122" name="CustomShape 2"/>
          <p:cNvSpPr/>
          <p:nvPr/>
        </p:nvSpPr>
        <p:spPr>
          <a:xfrm>
            <a:off x="72000" y="713880"/>
            <a:ext cx="9232560" cy="867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34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In the first years of the XX century E. Rutherford wanted to test Thompson’s model</a:t>
            </a:r>
            <a:endParaRPr b="0" lang="es-ES" sz="1800" spc="-1" strike="noStrike">
              <a:latin typeface="Arial"/>
            </a:endParaRPr>
          </a:p>
          <a:p>
            <a:pPr marL="216000" indent="-2134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With this purpose he proposed a setup to make a “scattering” experiment:</a:t>
            </a:r>
            <a:endParaRPr b="0" lang="es-ES" sz="1800" spc="-1" strike="noStrike">
              <a:latin typeface="Arial"/>
            </a:endParaRPr>
          </a:p>
          <a:p>
            <a:pPr lvl="1" marL="432000" indent="-2149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Bombing a very thin gold foil with </a:t>
            </a:r>
            <a:r>
              <a:rPr b="0" lang="es-ES" sz="1800" spc="-1" strike="noStrike">
                <a:solidFill>
                  <a:srgbClr val="000000"/>
                </a:solidFill>
                <a:latin typeface="AR PL Mingti2L Big5"/>
                <a:ea typeface="AR PL Mingti2L Big5"/>
              </a:rPr>
              <a:t>α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AR PL Mingti2L Big5"/>
              </a:rPr>
              <a:t>particles and observing the deflection</a:t>
            </a:r>
            <a:endParaRPr b="0" lang="es-ES" sz="1800" spc="-1" strike="noStrike">
              <a:latin typeface="Arial"/>
            </a:endParaRPr>
          </a:p>
          <a:p>
            <a:pPr lvl="1" marL="432000" indent="-2149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AR PL Mingti2L Big5"/>
              </a:rPr>
              <a:t>If Thomson’s model was correct the</a:t>
            </a:r>
            <a:r>
              <a:rPr b="0" lang="es-ES" sz="1800" spc="-1" strike="noStrike">
                <a:solidFill>
                  <a:srgbClr val="000000"/>
                </a:solidFill>
                <a:latin typeface="AR PL Mingti2L Big5"/>
                <a:ea typeface="AR PL Mingti2L Big5"/>
              </a:rPr>
              <a:t>α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AR PL Mingti2L Big5"/>
              </a:rPr>
              <a:t>particles shold not reflect much</a:t>
            </a:r>
            <a:endParaRPr b="0" lang="es-ES" sz="18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endParaRPr b="0" lang="es-ES" sz="1800" spc="-1" strike="noStrike">
              <a:latin typeface="Arial"/>
            </a:endParaRPr>
          </a:p>
        </p:txBody>
      </p:sp>
      <p:pic>
        <p:nvPicPr>
          <p:cNvPr id="123" name="Picture 11" descr=""/>
          <p:cNvPicPr/>
          <p:nvPr/>
        </p:nvPicPr>
        <p:blipFill>
          <a:blip r:embed="rId1"/>
          <a:stretch/>
        </p:blipFill>
        <p:spPr>
          <a:xfrm>
            <a:off x="432000" y="2629800"/>
            <a:ext cx="4246920" cy="3890520"/>
          </a:xfrm>
          <a:prstGeom prst="rect">
            <a:avLst/>
          </a:prstGeom>
          <a:ln>
            <a:noFill/>
          </a:ln>
        </p:spPr>
      </p:pic>
      <p:pic>
        <p:nvPicPr>
          <p:cNvPr id="124" name="Picture 17" descr=""/>
          <p:cNvPicPr/>
          <p:nvPr/>
        </p:nvPicPr>
        <p:blipFill>
          <a:blip r:embed="rId2"/>
          <a:stretch/>
        </p:blipFill>
        <p:spPr>
          <a:xfrm>
            <a:off x="5761800" y="2740680"/>
            <a:ext cx="2320920" cy="35355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5" dur="indefinite" restart="never" nodeType="tmRoot">
          <p:childTnLst>
            <p:seq>
              <p:cTn id="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CustomShape 1"/>
          <p:cNvSpPr/>
          <p:nvPr/>
        </p:nvSpPr>
        <p:spPr>
          <a:xfrm>
            <a:off x="-41760" y="77760"/>
            <a:ext cx="8968680" cy="650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History of Particle Physics: Rutherford’s experiment</a:t>
            </a:r>
            <a:endParaRPr b="0" lang="es-ES" sz="3200" spc="-1" strike="noStrike">
              <a:latin typeface="Arial"/>
            </a:endParaRPr>
          </a:p>
        </p:txBody>
      </p:sp>
      <p:sp>
        <p:nvSpPr>
          <p:cNvPr id="126" name="CustomShape 2"/>
          <p:cNvSpPr/>
          <p:nvPr/>
        </p:nvSpPr>
        <p:spPr>
          <a:xfrm>
            <a:off x="72000" y="713880"/>
            <a:ext cx="9232560" cy="867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34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Rutherford observed that a few particles were having a huge deflection (&gt; 90º)</a:t>
            </a:r>
            <a:endParaRPr b="0" lang="es-ES" sz="1800" spc="-1" strike="noStrike">
              <a:latin typeface="Arial"/>
            </a:endParaRPr>
          </a:p>
          <a:p>
            <a:pPr marL="216000" indent="-2134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He wondered what was the origin of such a strong force able to invert the sense of the particles</a:t>
            </a:r>
            <a:endParaRPr b="0" lang="es-ES" sz="1800" spc="-1" strike="noStrike">
              <a:latin typeface="Arial"/>
            </a:endParaRPr>
          </a:p>
          <a:p>
            <a:pPr marL="216000" indent="-2134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The only possibility was some kind of electric force made by another very close-by particle</a:t>
            </a:r>
            <a:endParaRPr b="0" lang="es-ES" sz="1800" spc="-1" strike="noStrike">
              <a:latin typeface="Arial"/>
            </a:endParaRPr>
          </a:p>
          <a:p>
            <a:pPr marL="216000" indent="-2134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He concluded that the positive charge of the atom should be concentrated in small region</a:t>
            </a:r>
            <a:endParaRPr b="0" lang="es-ES" sz="1800" spc="-1" strike="noStrike">
              <a:latin typeface="Arial"/>
            </a:endParaRPr>
          </a:p>
          <a:p>
            <a:pPr marL="216000" indent="-2134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This is the discovery of the nucleous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127" name="" descr=""/>
          <p:cNvPicPr/>
          <p:nvPr/>
        </p:nvPicPr>
        <p:blipFill>
          <a:blip r:embed="rId1"/>
          <a:stretch/>
        </p:blipFill>
        <p:spPr>
          <a:xfrm>
            <a:off x="288000" y="2880000"/>
            <a:ext cx="4703760" cy="3637080"/>
          </a:xfrm>
          <a:prstGeom prst="rect">
            <a:avLst/>
          </a:prstGeom>
          <a:ln>
            <a:noFill/>
          </a:ln>
        </p:spPr>
      </p:pic>
      <mc:AlternateContent>
        <mc:Choice xmlns:a14="http://schemas.microsoft.com/office/drawing/2010/main" Requires="a14">
          <p:sp>
            <p:nvSpPr>
              <p:cNvPr id="128" name="Formula 3"/>
              <p:cNvSpPr txBox="1"/>
              <p:nvPr/>
            </p:nvSpPr>
            <p:spPr>
              <a:xfrm>
                <a:off x="6071760" y="5594400"/>
                <a:ext cx="983160" cy="66852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F</m:t>
                    </m:r>
                    <m:r>
                      <m:t xml:space="preserve">∝</m:t>
                    </m:r>
                    <m:f>
                      <m:num>
                        <m:sSub>
                          <m:e>
                            <m:r>
                              <m:t xml:space="preserve">q</m:t>
                            </m:r>
                          </m:e>
                          <m:sub>
                            <m:r>
                              <m:t xml:space="preserve">1</m:t>
                            </m:r>
                          </m:sub>
                        </m:sSub>
                        <m:sSub>
                          <m:e>
                            <m:r>
                              <m:t xml:space="preserve">q</m:t>
                            </m:r>
                          </m:e>
                          <m:sub>
                            <m:r>
                              <m:t xml:space="preserve">2</m:t>
                            </m:r>
                          </m:sub>
                        </m:sSub>
                      </m:num>
                      <m:den>
                        <m:sSup>
                          <m:e>
                            <m:r>
                              <m:t xml:space="preserve">d</m:t>
                            </m:r>
                          </m:e>
                          <m:sup>
                            <m:r>
                              <m:t xml:space="preserve">2</m:t>
                            </m:r>
                          </m:sup>
                        </m:sSup>
                      </m:den>
                    </m:f>
                  </m:oMath>
                </a14:m>
              </a:p>
            </p:txBody>
          </p:sp>
        </mc:Choice>
        <mc:Fallback/>
      </mc:AlternateContent>
      <p:sp>
        <p:nvSpPr>
          <p:cNvPr id="129" name="Line 4"/>
          <p:cNvSpPr/>
          <p:nvPr/>
        </p:nvSpPr>
        <p:spPr>
          <a:xfrm flipH="1" flipV="1">
            <a:off x="2880000" y="4608000"/>
            <a:ext cx="2520000" cy="494280"/>
          </a:xfrm>
          <a:prstGeom prst="line">
            <a:avLst/>
          </a:prstGeom>
          <a:ln w="38160">
            <a:solidFill>
              <a:srgbClr val="0000ff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30" name="CustomShape 5"/>
          <p:cNvSpPr/>
          <p:nvPr/>
        </p:nvSpPr>
        <p:spPr>
          <a:xfrm>
            <a:off x="5292000" y="5102280"/>
            <a:ext cx="2878920" cy="54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s-ES" sz="1500" spc="-1" strike="noStrike">
                <a:solidFill>
                  <a:srgbClr val="0000ff"/>
                </a:solidFill>
                <a:latin typeface="Arial"/>
                <a:ea typeface="DejaVu Sans"/>
              </a:rPr>
              <a:t>The distance d should be very small to produce such a large F</a:t>
            </a:r>
            <a:endParaRPr b="0" lang="es-ES" sz="1500" spc="-1" strike="noStrike">
              <a:latin typeface="Arial"/>
            </a:endParaRPr>
          </a:p>
        </p:txBody>
      </p:sp>
      <p:pic>
        <p:nvPicPr>
          <p:cNvPr id="131" name="Picture 12" descr=""/>
          <p:cNvPicPr/>
          <p:nvPr/>
        </p:nvPicPr>
        <p:blipFill>
          <a:blip r:embed="rId2"/>
          <a:stretch/>
        </p:blipFill>
        <p:spPr>
          <a:xfrm>
            <a:off x="5868000" y="2628000"/>
            <a:ext cx="1582920" cy="2218680"/>
          </a:xfrm>
          <a:prstGeom prst="rect">
            <a:avLst/>
          </a:prstGeom>
          <a:ln>
            <a:solidFill>
              <a:srgbClr val="7f7f7f"/>
            </a:solidFill>
          </a:ln>
          <a:effectLst>
            <a:outerShdw blurRad="50800" dir="2700000" dist="37674">
              <a:srgbClr val="000000">
                <a:alpha val="43000"/>
              </a:srgbClr>
            </a:outerShdw>
          </a:effectLst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7" dur="indefinite" restart="never" nodeType="tmRoot">
          <p:childTnLst>
            <p:seq>
              <p:cTn id="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60393</TotalTime>
  <Application>LibreOffice/6.1.5.2$Linux_X86_64 LibreOffice_project/10$Build-2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matorras</dc:creator>
  <dc:description/>
  <dc:language>es-ES</dc:language>
  <cp:lastModifiedBy/>
  <dcterms:modified xsi:type="dcterms:W3CDTF">2021-11-18T00:07:39Z</dcterms:modified>
  <cp:revision>1695</cp:revision>
  <dc:subject/>
  <dc:title>Presentación de PowerPoint</dc:title>
</cp:coreProperties>
</file>